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Montserrat"/>
      <p:regular r:id="rId13"/>
      <p:bold r:id="rId14"/>
      <p:italic r:id="rId15"/>
      <p:boldItalic r:id="rId16"/>
    </p:embeddedFont>
    <p:embeddedFont>
      <p:font typeface="Lato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Montserrat-regular.fntdata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Montserrat-italic.fntdata"/><Relationship Id="rId14" Type="http://schemas.openxmlformats.org/officeDocument/2006/relationships/font" Target="fonts/Montserrat-bold.fntdata"/><Relationship Id="rId17" Type="http://schemas.openxmlformats.org/officeDocument/2006/relationships/font" Target="fonts/Lato-regular.fntdata"/><Relationship Id="rId16" Type="http://schemas.openxmlformats.org/officeDocument/2006/relationships/font" Target="fonts/Montserrat-boldItalic.fntdata"/><Relationship Id="rId5" Type="http://schemas.openxmlformats.org/officeDocument/2006/relationships/slide" Target="slides/slide1.xml"/><Relationship Id="rId19" Type="http://schemas.openxmlformats.org/officeDocument/2006/relationships/font" Target="fonts/Lato-italic.fntdata"/><Relationship Id="rId6" Type="http://schemas.openxmlformats.org/officeDocument/2006/relationships/slide" Target="slides/slide2.xml"/><Relationship Id="rId18" Type="http://schemas.openxmlformats.org/officeDocument/2006/relationships/font" Target="fonts/Lato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4eeb61f7d8_0_8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4eeb61f7d8_0_8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4f8ba2c3b7_6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4f8ba2c3b7_6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4f954b546f_7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4f954b546f_7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4f954b546f_7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4f954b546f_7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4f954b546f_7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4f954b546f_7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4f954b546f_7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4f954b546f_7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4f954b546f_7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4f954b546f_7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537150" y="920425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Laconics</a:t>
            </a:r>
            <a:endParaRPr/>
          </a:p>
        </p:txBody>
      </p:sp>
      <p:sp>
        <p:nvSpPr>
          <p:cNvPr id="135" name="Google Shape;135;p13"/>
          <p:cNvSpPr txBox="1"/>
          <p:nvPr/>
        </p:nvSpPr>
        <p:spPr>
          <a:xfrm>
            <a:off x="3700200" y="1886025"/>
            <a:ext cx="4174200" cy="4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36" name="Google Shape;136;p13"/>
          <p:cNvSpPr txBox="1"/>
          <p:nvPr/>
        </p:nvSpPr>
        <p:spPr>
          <a:xfrm>
            <a:off x="2915250" y="1722075"/>
            <a:ext cx="6261300" cy="5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Phil Scott,  </a:t>
            </a:r>
            <a:r>
              <a:rPr lang="en" sz="900">
                <a:solidFill>
                  <a:srgbClr val="FFFFFF"/>
                </a:solidFill>
              </a:rPr>
              <a:t>Andrea Eva Frankone Balazs, Arben Durmishllari, Kyriakos Stavrou, Kostandin Robo, Angel Chankov</a:t>
            </a:r>
            <a:endParaRPr sz="9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F3F3F3"/>
              </a:solidFill>
              <a:highlight>
                <a:srgbClr val="F3F3F3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Team Leader </a:t>
            </a:r>
            <a:endParaRPr/>
          </a:p>
        </p:txBody>
      </p:sp>
      <p:sp>
        <p:nvSpPr>
          <p:cNvPr id="142" name="Google Shape;142;p14"/>
          <p:cNvSpPr txBox="1"/>
          <p:nvPr>
            <p:ph idx="1" type="body"/>
          </p:nvPr>
        </p:nvSpPr>
        <p:spPr>
          <a:xfrm>
            <a:off x="1297500" y="11161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Roles and </a:t>
            </a:r>
            <a:r>
              <a:rPr lang="en"/>
              <a:t>responsibilities</a:t>
            </a:r>
            <a:endParaRPr/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Delegation of work over the week.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Organisation of weekly agenda.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Writing up reports when </a:t>
            </a:r>
            <a:r>
              <a:rPr lang="en"/>
              <a:t>necessary.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Quality control.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Why I am team leader</a:t>
            </a:r>
            <a:endParaRPr/>
          </a:p>
          <a:p>
            <a:pPr indent="-311150" lvl="0" marL="457200" rtl="0" algn="l">
              <a:spcBef>
                <a:spcPts val="160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E</a:t>
            </a:r>
            <a:r>
              <a:rPr lang="en"/>
              <a:t>nhance</a:t>
            </a:r>
            <a:r>
              <a:rPr lang="en"/>
              <a:t> my leadership skills.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To test my skills at every area in the project.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"/>
              <a:t>Organisational skills.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and Front end developer </a:t>
            </a:r>
            <a:r>
              <a:rPr lang="en"/>
              <a:t> </a:t>
            </a:r>
            <a:endParaRPr/>
          </a:p>
        </p:txBody>
      </p:sp>
      <p:sp>
        <p:nvSpPr>
          <p:cNvPr id="148" name="Google Shape;148;p15"/>
          <p:cNvSpPr txBox="1"/>
          <p:nvPr>
            <p:ph idx="1" type="body"/>
          </p:nvPr>
        </p:nvSpPr>
        <p:spPr>
          <a:xfrm>
            <a:off x="1255750" y="1116150"/>
            <a:ext cx="7038900" cy="3247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Roles and responsibilities</a:t>
            </a:r>
            <a:endParaRPr sz="1200"/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Making a prototype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graphic design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functionality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Structure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UI development</a:t>
            </a:r>
            <a:endParaRPr sz="12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</a:rPr>
              <a:t> </a:t>
            </a:r>
            <a:endParaRPr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200"/>
              <a:t>Why I am Front end developer</a:t>
            </a:r>
            <a:endParaRPr sz="1200"/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I’m the only one in the group that is taking mobile and web development, so I was put on the front end as I’m the only one with the knowledge of what to do.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Also to develop my skills further, so I can be prepared for future jobs.</a:t>
            </a:r>
            <a:endParaRPr sz="1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Developers</a:t>
            </a:r>
            <a:endParaRPr/>
          </a:p>
        </p:txBody>
      </p:sp>
      <p:sp>
        <p:nvSpPr>
          <p:cNvPr id="154" name="Google Shape;154;p16"/>
          <p:cNvSpPr txBox="1"/>
          <p:nvPr>
            <p:ph idx="1" type="body"/>
          </p:nvPr>
        </p:nvSpPr>
        <p:spPr>
          <a:xfrm>
            <a:off x="349450" y="1440200"/>
            <a:ext cx="44403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</a:rPr>
              <a:t>Roles and responsibilities</a:t>
            </a:r>
            <a:endParaRPr sz="1200">
              <a:solidFill>
                <a:srgbClr val="FFFFFF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200" u="sng">
              <a:solidFill>
                <a:srgbClr val="FFFFFF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Mobile application development coding part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Researches about this technology  (cross-native applications) &amp; finding solutions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Application coding design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Coding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GitHub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Working on Kanban style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Cooperation with the group members</a:t>
            </a:r>
            <a:endParaRPr sz="1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cxnSp>
        <p:nvCxnSpPr>
          <p:cNvPr id="155" name="Google Shape;155;p16"/>
          <p:cNvCxnSpPr/>
          <p:nvPr/>
        </p:nvCxnSpPr>
        <p:spPr>
          <a:xfrm>
            <a:off x="4796825" y="1011725"/>
            <a:ext cx="7200" cy="3601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6" name="Google Shape;156;p16"/>
          <p:cNvSpPr txBox="1"/>
          <p:nvPr/>
        </p:nvSpPr>
        <p:spPr>
          <a:xfrm>
            <a:off x="5086900" y="1440200"/>
            <a:ext cx="3664800" cy="29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Why we are Developers</a:t>
            </a:r>
            <a:endParaRPr sz="12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Working with a team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Opportunity to get further knowledge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Face to face meeting with the customer (Feedbacks) etc.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Coding skills, problem solving etc.</a:t>
            </a:r>
            <a:endParaRPr sz="1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Client Liaison &amp; Communication Officer</a:t>
            </a:r>
            <a:endParaRPr/>
          </a:p>
        </p:txBody>
      </p:sp>
      <p:sp>
        <p:nvSpPr>
          <p:cNvPr id="162" name="Google Shape;162;p17"/>
          <p:cNvSpPr txBox="1"/>
          <p:nvPr>
            <p:ph idx="1" type="body"/>
          </p:nvPr>
        </p:nvSpPr>
        <p:spPr>
          <a:xfrm>
            <a:off x="1297500" y="124210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Roles and responsibilities</a:t>
            </a:r>
            <a:endParaRPr>
              <a:solidFill>
                <a:srgbClr val="FFFFFF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</a:pPr>
            <a:r>
              <a:rPr lang="en">
                <a:solidFill>
                  <a:srgbClr val="FFFFFF"/>
                </a:solidFill>
              </a:rPr>
              <a:t>Liaise with customers to identify and discuss reason for additional contact</a:t>
            </a:r>
            <a:endParaRPr>
              <a:solidFill>
                <a:srgbClr val="FFFFFF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</a:pPr>
            <a:r>
              <a:rPr lang="en">
                <a:solidFill>
                  <a:srgbClr val="FFFFFF"/>
                </a:solidFill>
              </a:rPr>
              <a:t>Deal with queries from the customer and ensure other questions that arise during contact are directed to the correct place for resolution</a:t>
            </a:r>
            <a:endParaRPr>
              <a:solidFill>
                <a:srgbClr val="FFFFFF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</a:pPr>
            <a:r>
              <a:rPr lang="en">
                <a:solidFill>
                  <a:srgbClr val="FFFFFF"/>
                </a:solidFill>
              </a:rPr>
              <a:t>Ensure customers are kept fully informed of developments/progress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Why I am a Client Liaison</a:t>
            </a:r>
            <a:endParaRPr>
              <a:solidFill>
                <a:srgbClr val="FFFFFF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</a:pPr>
            <a:r>
              <a:rPr lang="en">
                <a:solidFill>
                  <a:srgbClr val="FFFFFF"/>
                </a:solidFill>
              </a:rPr>
              <a:t>I want to improve and further develop  my communication skills</a:t>
            </a:r>
            <a:endParaRPr>
              <a:solidFill>
                <a:srgbClr val="FFFFFF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</a:pPr>
            <a:r>
              <a:rPr lang="en">
                <a:solidFill>
                  <a:srgbClr val="FFFFFF"/>
                </a:solidFill>
              </a:rPr>
              <a:t>I study Cyber Security &amp; Forensics  and this position can give me the opportunity to further develop my speech and vocabulary as I will write formal reports that I will present in the courts.</a:t>
            </a:r>
            <a:endParaRPr>
              <a:solidFill>
                <a:srgbClr val="FFFFFF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Database Manager  </a:t>
            </a:r>
            <a:endParaRPr/>
          </a:p>
        </p:txBody>
      </p:sp>
      <p:sp>
        <p:nvSpPr>
          <p:cNvPr id="168" name="Google Shape;168;p18"/>
          <p:cNvSpPr txBox="1"/>
          <p:nvPr>
            <p:ph idx="1" type="body"/>
          </p:nvPr>
        </p:nvSpPr>
        <p:spPr>
          <a:xfrm>
            <a:off x="1297500" y="1263325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Roles and responsibilities</a:t>
            </a:r>
            <a:endParaRPr>
              <a:solidFill>
                <a:srgbClr val="FFFFFF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</a:pPr>
            <a:r>
              <a:rPr lang="en">
                <a:solidFill>
                  <a:srgbClr val="FFFFFF"/>
                </a:solidFill>
              </a:rPr>
              <a:t>Develop the database</a:t>
            </a:r>
            <a:endParaRPr>
              <a:solidFill>
                <a:srgbClr val="FFFFFF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</a:pPr>
            <a:r>
              <a:rPr lang="en">
                <a:solidFill>
                  <a:srgbClr val="FFFFFF"/>
                </a:solidFill>
              </a:rPr>
              <a:t>Maintain system records stored in the database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>
                <a:solidFill>
                  <a:srgbClr val="FFFFFF"/>
                </a:solidFill>
              </a:rPr>
              <a:t>Why I am a database manager</a:t>
            </a:r>
            <a:endParaRPr>
              <a:solidFill>
                <a:srgbClr val="FFFFFF"/>
              </a:solidFill>
            </a:endParaRPr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300"/>
              <a:buChar char="●"/>
            </a:pPr>
            <a:r>
              <a:rPr lang="en">
                <a:solidFill>
                  <a:srgbClr val="FFFFFF"/>
                </a:solidFill>
              </a:rPr>
              <a:t>Because I want to improve my analytical and organisational skills</a:t>
            </a:r>
            <a:endParaRPr>
              <a:solidFill>
                <a:srgbClr val="FFFFFF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</a:pPr>
            <a:r>
              <a:rPr lang="en" sz="1400">
                <a:solidFill>
                  <a:srgbClr val="FFFFFF"/>
                </a:solidFill>
              </a:rPr>
              <a:t>Also to develop my skills further, so I can be prepared for future jobs.</a:t>
            </a:r>
            <a:endParaRPr sz="14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9"/>
          <p:cNvSpPr txBox="1"/>
          <p:nvPr>
            <p:ph type="title"/>
          </p:nvPr>
        </p:nvSpPr>
        <p:spPr>
          <a:xfrm>
            <a:off x="1297500" y="386675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Group Rules</a:t>
            </a:r>
            <a:endParaRPr/>
          </a:p>
        </p:txBody>
      </p:sp>
      <p:sp>
        <p:nvSpPr>
          <p:cNvPr id="174" name="Google Shape;174;p19"/>
          <p:cNvSpPr txBox="1"/>
          <p:nvPr>
            <p:ph idx="1" type="body"/>
          </p:nvPr>
        </p:nvSpPr>
        <p:spPr>
          <a:xfrm>
            <a:off x="1226750" y="98740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1.      Be punctual and attend all meetings.</a:t>
            </a:r>
            <a:endParaRPr sz="1200">
              <a:solidFill>
                <a:srgbClr val="FFFFFF"/>
              </a:solidFill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2.      Give 100% and show integrity and honesty within the group.</a:t>
            </a:r>
            <a:endParaRPr sz="1200">
              <a:solidFill>
                <a:srgbClr val="FFFFFF"/>
              </a:solidFill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3.      Divide work proportionally to cater to each member’s strengths, but have equal responsibility.</a:t>
            </a:r>
            <a:endParaRPr sz="1200">
              <a:solidFill>
                <a:srgbClr val="FFFFFF"/>
              </a:solidFill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4.      All members must represent the group at every presentation and give equal effort to the presentation’s completion.</a:t>
            </a:r>
            <a:endParaRPr sz="1200">
              <a:solidFill>
                <a:srgbClr val="FFFFFF"/>
              </a:solidFill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5.      The group will collectively be responsible for dealing with any perceived underperformance or lack of effort and honesty from an individual.</a:t>
            </a:r>
            <a:endParaRPr sz="1200">
              <a:solidFill>
                <a:srgbClr val="FFFFFF"/>
              </a:solidFill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6.      All team members will be given a chance to speak during each meeting.</a:t>
            </a:r>
            <a:endParaRPr sz="1200">
              <a:solidFill>
                <a:srgbClr val="FFFFFF"/>
              </a:solidFill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7.      Team members must support one another if a member of the team is finding a task particularly difficult.</a:t>
            </a:r>
            <a:endParaRPr sz="1200">
              <a:solidFill>
                <a:srgbClr val="FFFFFF"/>
              </a:solidFill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8.      Every week the team will present the work they have completed to the other members of the group.</a:t>
            </a:r>
            <a:endParaRPr sz="1200">
              <a:solidFill>
                <a:srgbClr val="FFFFFF"/>
              </a:solidFill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9.      During a meeting only one person talks at a time.</a:t>
            </a:r>
            <a:endParaRPr sz="1200">
              <a:solidFill>
                <a:srgbClr val="FFFFFF"/>
              </a:solidFill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10.  Every member of the team must give input to changes and ideas.</a:t>
            </a:r>
            <a:endParaRPr sz="1200">
              <a:solidFill>
                <a:srgbClr val="FFFFFF"/>
              </a:solidFill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11.  Every member must attend the entirety of a lecture or meeting unless they have a considerable excuse.</a:t>
            </a:r>
            <a:endParaRPr sz="1200">
              <a:solidFill>
                <a:srgbClr val="FFFFFF"/>
              </a:solidFill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12.  </a:t>
            </a:r>
            <a:r>
              <a:rPr lang="en" sz="1200" u="sng">
                <a:solidFill>
                  <a:srgbClr val="FFFFFF"/>
                </a:solidFill>
              </a:rPr>
              <a:t>60 minutes</a:t>
            </a:r>
            <a:r>
              <a:rPr lang="en" sz="1200">
                <a:solidFill>
                  <a:srgbClr val="FFFFFF"/>
                </a:solidFill>
              </a:rPr>
              <a:t> notice must be given before you are going to be late to a meeting.</a:t>
            </a:r>
            <a:endParaRPr sz="1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0"/>
          <p:cNvSpPr txBox="1"/>
          <p:nvPr>
            <p:ph type="title"/>
          </p:nvPr>
        </p:nvSpPr>
        <p:spPr>
          <a:xfrm>
            <a:off x="1297500" y="301775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Yellow card rules</a:t>
            </a:r>
            <a:endParaRPr/>
          </a:p>
        </p:txBody>
      </p:sp>
      <p:sp>
        <p:nvSpPr>
          <p:cNvPr id="180" name="Google Shape;180;p20"/>
          <p:cNvSpPr txBox="1"/>
          <p:nvPr>
            <p:ph idx="1" type="body"/>
          </p:nvPr>
        </p:nvSpPr>
        <p:spPr>
          <a:xfrm>
            <a:off x="1297500" y="61950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200" u="sng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3 warnings will always be given before yellow cards are issued. If you receive 3 or more warnings, you will be given a yellow card.</a:t>
            </a:r>
            <a:endParaRPr sz="1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The following are warning offences: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Disrespecting other members of the team, this includes aggression, lying, ignoring, mocking etc.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Missing more than two Thursdays or meetings without notice or a substantial excuse.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Leaving meetings or lectures before completion.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Losing important documentation this includes your own work for the group and shared teamwork.</a:t>
            </a:r>
            <a:endParaRPr sz="1200">
              <a:solidFill>
                <a:srgbClr val="FFFFFF"/>
              </a:solidFill>
            </a:endParaRPr>
          </a:p>
          <a:p>
            <a:pPr indent="-22860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FFFFFF"/>
                </a:solidFill>
              </a:rPr>
              <a:t>A </a:t>
            </a:r>
            <a:r>
              <a:rPr b="1" lang="en" sz="1200">
                <a:solidFill>
                  <a:srgbClr val="FFFFFF"/>
                </a:solidFill>
              </a:rPr>
              <a:t>yellow card</a:t>
            </a:r>
            <a:r>
              <a:rPr lang="en" sz="1200">
                <a:solidFill>
                  <a:srgbClr val="FFFFFF"/>
                </a:solidFill>
              </a:rPr>
              <a:t> will be </a:t>
            </a:r>
            <a:r>
              <a:rPr b="1" lang="en" sz="1200">
                <a:solidFill>
                  <a:srgbClr val="FFFFFF"/>
                </a:solidFill>
              </a:rPr>
              <a:t>immediately</a:t>
            </a:r>
            <a:r>
              <a:rPr lang="en" sz="1200">
                <a:solidFill>
                  <a:srgbClr val="FFFFFF"/>
                </a:solidFill>
              </a:rPr>
              <a:t> issued If a member does not attend presentations without a suitable reason for missing it. Suitable reasons are as follows, all will require evidence: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 Family emergency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 Medical emergency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Transport problems</a:t>
            </a:r>
            <a:endParaRPr sz="1200">
              <a:solidFill>
                <a:srgbClr val="FFFFFF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●"/>
            </a:pPr>
            <a:r>
              <a:rPr lang="en" sz="1200">
                <a:solidFill>
                  <a:srgbClr val="FFFFFF"/>
                </a:solidFill>
              </a:rPr>
              <a:t>House emergency</a:t>
            </a:r>
            <a:endParaRPr sz="1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