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53" d="100"/>
          <a:sy n="53" d="100"/>
        </p:scale>
        <p:origin x="126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818C56-6EEA-4591-9B8F-DC3727D28748}" type="datetimeFigureOut">
              <a:rPr lang="hu-HU" smtClean="0"/>
              <a:t>2020. 05. 30.</a:t>
            </a:fld>
            <a:endParaRPr lang="hu-HU"/>
          </a:p>
        </p:txBody>
      </p:sp>
      <p:sp>
        <p:nvSpPr>
          <p:cNvPr id="4" name="Slide Image Placeholder 3"/>
          <p:cNvSpPr>
            <a:spLocks noGrp="1" noRot="1" noChangeAspect="1"/>
          </p:cNvSpPr>
          <p:nvPr>
            <p:ph type="sldImg" idx="2"/>
          </p:nvPr>
        </p:nvSpPr>
        <p:spPr>
          <a:xfrm>
            <a:off x="1244600" y="1143000"/>
            <a:ext cx="43688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60FF30-E4DD-41A8-BBD8-2759EC0B093E}" type="slidenum">
              <a:rPr lang="hu-HU" smtClean="0"/>
              <a:t>‹#›</a:t>
            </a:fld>
            <a:endParaRPr lang="hu-HU"/>
          </a:p>
        </p:txBody>
      </p:sp>
    </p:spTree>
    <p:extLst>
      <p:ext uri="{BB962C8B-B14F-4D97-AF65-F5344CB8AC3E}">
        <p14:creationId xmlns:p14="http://schemas.microsoft.com/office/powerpoint/2010/main" val="70256257"/>
      </p:ext>
    </p:extLst>
  </p:cSld>
  <p:clrMap bg1="lt1" tx1="dk1" bg2="lt2" tx2="dk2" accent1="accent1" accent2="accent2" accent3="accent3" accent4="accent4" accent5="accent5" accent6="accent6" hlink="hlink" folHlink="folHlink"/>
  <p:notesStyle>
    <a:lvl1pPr marL="0" algn="l" defTabSz="2479578" rtl="0" eaLnBrk="1" latinLnBrk="0" hangingPunct="1">
      <a:defRPr sz="3254" kern="1200">
        <a:solidFill>
          <a:schemeClr val="tx1"/>
        </a:solidFill>
        <a:latin typeface="+mn-lt"/>
        <a:ea typeface="+mn-ea"/>
        <a:cs typeface="+mn-cs"/>
      </a:defRPr>
    </a:lvl1pPr>
    <a:lvl2pPr marL="1239789" algn="l" defTabSz="2479578" rtl="0" eaLnBrk="1" latinLnBrk="0" hangingPunct="1">
      <a:defRPr sz="3254" kern="1200">
        <a:solidFill>
          <a:schemeClr val="tx1"/>
        </a:solidFill>
        <a:latin typeface="+mn-lt"/>
        <a:ea typeface="+mn-ea"/>
        <a:cs typeface="+mn-cs"/>
      </a:defRPr>
    </a:lvl2pPr>
    <a:lvl3pPr marL="2479578" algn="l" defTabSz="2479578" rtl="0" eaLnBrk="1" latinLnBrk="0" hangingPunct="1">
      <a:defRPr sz="3254" kern="1200">
        <a:solidFill>
          <a:schemeClr val="tx1"/>
        </a:solidFill>
        <a:latin typeface="+mn-lt"/>
        <a:ea typeface="+mn-ea"/>
        <a:cs typeface="+mn-cs"/>
      </a:defRPr>
    </a:lvl3pPr>
    <a:lvl4pPr marL="3719368" algn="l" defTabSz="2479578" rtl="0" eaLnBrk="1" latinLnBrk="0" hangingPunct="1">
      <a:defRPr sz="3254" kern="1200">
        <a:solidFill>
          <a:schemeClr val="tx1"/>
        </a:solidFill>
        <a:latin typeface="+mn-lt"/>
        <a:ea typeface="+mn-ea"/>
        <a:cs typeface="+mn-cs"/>
      </a:defRPr>
    </a:lvl4pPr>
    <a:lvl5pPr marL="4959157" algn="l" defTabSz="2479578" rtl="0" eaLnBrk="1" latinLnBrk="0" hangingPunct="1">
      <a:defRPr sz="3254" kern="1200">
        <a:solidFill>
          <a:schemeClr val="tx1"/>
        </a:solidFill>
        <a:latin typeface="+mn-lt"/>
        <a:ea typeface="+mn-ea"/>
        <a:cs typeface="+mn-cs"/>
      </a:defRPr>
    </a:lvl5pPr>
    <a:lvl6pPr marL="6198946" algn="l" defTabSz="2479578" rtl="0" eaLnBrk="1" latinLnBrk="0" hangingPunct="1">
      <a:defRPr sz="3254" kern="1200">
        <a:solidFill>
          <a:schemeClr val="tx1"/>
        </a:solidFill>
        <a:latin typeface="+mn-lt"/>
        <a:ea typeface="+mn-ea"/>
        <a:cs typeface="+mn-cs"/>
      </a:defRPr>
    </a:lvl6pPr>
    <a:lvl7pPr marL="7438735" algn="l" defTabSz="2479578" rtl="0" eaLnBrk="1" latinLnBrk="0" hangingPunct="1">
      <a:defRPr sz="3254" kern="1200">
        <a:solidFill>
          <a:schemeClr val="tx1"/>
        </a:solidFill>
        <a:latin typeface="+mn-lt"/>
        <a:ea typeface="+mn-ea"/>
        <a:cs typeface="+mn-cs"/>
      </a:defRPr>
    </a:lvl7pPr>
    <a:lvl8pPr marL="8678525" algn="l" defTabSz="2479578" rtl="0" eaLnBrk="1" latinLnBrk="0" hangingPunct="1">
      <a:defRPr sz="3254" kern="1200">
        <a:solidFill>
          <a:schemeClr val="tx1"/>
        </a:solidFill>
        <a:latin typeface="+mn-lt"/>
        <a:ea typeface="+mn-ea"/>
        <a:cs typeface="+mn-cs"/>
      </a:defRPr>
    </a:lvl8pPr>
    <a:lvl9pPr marL="9918314" algn="l" defTabSz="2479578" rtl="0" eaLnBrk="1" latinLnBrk="0" hangingPunct="1">
      <a:defRPr sz="325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en-US"/>
              <a:t>Click to edit Master title style</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3E2E15-F6B3-4685-AE32-355854A34F69}" type="datetimeFigureOut">
              <a:rPr lang="hu-HU" smtClean="0"/>
              <a:t>2020. 05. 30.</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61330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2E15-F6B3-4685-AE32-355854A34F69}" type="datetimeFigureOut">
              <a:rPr lang="hu-HU" smtClean="0"/>
              <a:t>2020. 05. 30.</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1837149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2E15-F6B3-4685-AE32-355854A34F69}" type="datetimeFigureOut">
              <a:rPr lang="hu-HU" smtClean="0"/>
              <a:t>2020. 05. 30.</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40422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2E15-F6B3-4685-AE32-355854A34F69}" type="datetimeFigureOut">
              <a:rPr lang="hu-HU" smtClean="0"/>
              <a:t>2020. 05. 30.</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190362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en-US"/>
              <a:t>Click to edit Master title style</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2E15-F6B3-4685-AE32-355854A34F69}" type="datetimeFigureOut">
              <a:rPr lang="hu-HU" smtClean="0"/>
              <a:t>2020. 05. 30.</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301211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3E2E15-F6B3-4685-AE32-355854A34F69}" type="datetimeFigureOut">
              <a:rPr lang="hu-HU" smtClean="0"/>
              <a:t>2020. 05. 30.</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402594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4" name="Content Placeholder 3"/>
          <p:cNvSpPr>
            <a:spLocks noGrp="1"/>
          </p:cNvSpPr>
          <p:nvPr>
            <p:ph sz="half" idx="2"/>
          </p:nvPr>
        </p:nvSpPr>
        <p:spPr>
          <a:xfrm>
            <a:off x="2085368" y="7810963"/>
            <a:ext cx="12807832"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6" name="Content Placeholder 5"/>
          <p:cNvSpPr>
            <a:spLocks noGrp="1"/>
          </p:cNvSpPr>
          <p:nvPr>
            <p:ph sz="quarter" idx="4"/>
          </p:nvPr>
        </p:nvSpPr>
        <p:spPr>
          <a:xfrm>
            <a:off x="15326828" y="7810963"/>
            <a:ext cx="12870909"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3E2E15-F6B3-4685-AE32-355854A34F69}" type="datetimeFigureOut">
              <a:rPr lang="hu-HU" smtClean="0"/>
              <a:t>2020. 05. 30.</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2326129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3E2E15-F6B3-4685-AE32-355854A34F69}" type="datetimeFigureOut">
              <a:rPr lang="hu-HU" smtClean="0"/>
              <a:t>2020. 05. 30.</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2755507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3E2E15-F6B3-4685-AE32-355854A34F69}" type="datetimeFigureOut">
              <a:rPr lang="hu-HU" smtClean="0"/>
              <a:t>2020. 05. 30.</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4208049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EA3E2E15-F6B3-4685-AE32-355854A34F69}" type="datetimeFigureOut">
              <a:rPr lang="hu-HU" smtClean="0"/>
              <a:t>2020. 05. 30.</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394579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en-US"/>
              <a:t>Click icon to add picture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EA3E2E15-F6B3-4685-AE32-355854A34F69}" type="datetimeFigureOut">
              <a:rPr lang="hu-HU" smtClean="0"/>
              <a:t>2020. 05. 30.</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2FEE9B5-4A2C-46A5-B74D-75A133213A1D}" type="slidenum">
              <a:rPr lang="hu-HU" smtClean="0"/>
              <a:t>‹#›</a:t>
            </a:fld>
            <a:endParaRPr lang="hu-HU"/>
          </a:p>
        </p:txBody>
      </p:sp>
    </p:spTree>
    <p:extLst>
      <p:ext uri="{BB962C8B-B14F-4D97-AF65-F5344CB8AC3E}">
        <p14:creationId xmlns:p14="http://schemas.microsoft.com/office/powerpoint/2010/main" val="2778799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EA3E2E15-F6B3-4685-AE32-355854A34F69}" type="datetimeFigureOut">
              <a:rPr lang="hu-HU" smtClean="0"/>
              <a:t>2020. 05. 30.</a:t>
            </a:fld>
            <a:endParaRPr lang="hu-HU"/>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42FEE9B5-4A2C-46A5-B74D-75A133213A1D}" type="slidenum">
              <a:rPr lang="hu-HU" smtClean="0"/>
              <a:t>‹#›</a:t>
            </a:fld>
            <a:endParaRPr lang="hu-HU"/>
          </a:p>
        </p:txBody>
      </p:sp>
    </p:spTree>
    <p:extLst>
      <p:ext uri="{BB962C8B-B14F-4D97-AF65-F5344CB8AC3E}">
        <p14:creationId xmlns:p14="http://schemas.microsoft.com/office/powerpoint/2010/main" val="2540282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online.visual-paradigm.com/" TargetMode="External"/><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5A88F-BB68-4531-8E17-BF2288CDBD83}"/>
              </a:ext>
            </a:extLst>
          </p:cNvPr>
          <p:cNvSpPr>
            <a:spLocks noGrp="1"/>
          </p:cNvSpPr>
          <p:nvPr>
            <p:ph type="ctrTitle"/>
          </p:nvPr>
        </p:nvSpPr>
        <p:spPr>
          <a:xfrm>
            <a:off x="1" y="0"/>
            <a:ext cx="30275212" cy="2297151"/>
          </a:xfrm>
          <a:solidFill>
            <a:srgbClr val="0070C0"/>
          </a:solidFill>
        </p:spPr>
        <p:txBody>
          <a:bodyPr>
            <a:normAutofit fontScale="90000"/>
          </a:bodyPr>
          <a:lstStyle/>
          <a:p>
            <a:r>
              <a:rPr lang="hu-HU" dirty="0">
                <a:noFill/>
              </a:rPr>
              <a:t>I</a:t>
            </a:r>
          </a:p>
        </p:txBody>
      </p:sp>
      <p:sp>
        <p:nvSpPr>
          <p:cNvPr id="3" name="Subtitle 2">
            <a:extLst>
              <a:ext uri="{FF2B5EF4-FFF2-40B4-BE49-F238E27FC236}">
                <a16:creationId xmlns:a16="http://schemas.microsoft.com/office/drawing/2014/main" id="{A6FA92E9-A050-42FA-AD55-91BECABC0539}"/>
              </a:ext>
            </a:extLst>
          </p:cNvPr>
          <p:cNvSpPr>
            <a:spLocks noGrp="1"/>
          </p:cNvSpPr>
          <p:nvPr>
            <p:ph type="subTitle" idx="1"/>
          </p:nvPr>
        </p:nvSpPr>
        <p:spPr>
          <a:xfrm>
            <a:off x="0" y="2297151"/>
            <a:ext cx="30275208" cy="19086474"/>
          </a:xfrm>
          <a:gradFill>
            <a:gsLst>
              <a:gs pos="0">
                <a:schemeClr val="accent1">
                  <a:lumMod val="5000"/>
                  <a:lumOff val="95000"/>
                </a:schemeClr>
              </a:gs>
              <a:gs pos="100000">
                <a:srgbClr val="002060"/>
              </a:gs>
            </a:gsLst>
            <a:lin ang="5400000" scaled="1"/>
          </a:gradFill>
        </p:spPr>
        <p:txBody>
          <a:bodyPr/>
          <a:lstStyle/>
          <a:p>
            <a:endParaRPr lang="hu-HU" dirty="0">
              <a:noFill/>
            </a:endParaRPr>
          </a:p>
        </p:txBody>
      </p:sp>
      <p:sp>
        <p:nvSpPr>
          <p:cNvPr id="5" name="Rectangle: Rounded Corners 4">
            <a:extLst>
              <a:ext uri="{FF2B5EF4-FFF2-40B4-BE49-F238E27FC236}">
                <a16:creationId xmlns:a16="http://schemas.microsoft.com/office/drawing/2014/main" id="{3E4C3BCF-399C-4E49-8633-24C73CC637AF}"/>
              </a:ext>
            </a:extLst>
          </p:cNvPr>
          <p:cNvSpPr/>
          <p:nvPr/>
        </p:nvSpPr>
        <p:spPr>
          <a:xfrm>
            <a:off x="264696" y="2947737"/>
            <a:ext cx="7543800" cy="17915021"/>
          </a:xfrm>
          <a:prstGeom prst="roundRect">
            <a:avLst>
              <a:gd name="adj" fmla="val 486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7" name="Rectangle: Rounded Corners 6">
            <a:extLst>
              <a:ext uri="{FF2B5EF4-FFF2-40B4-BE49-F238E27FC236}">
                <a16:creationId xmlns:a16="http://schemas.microsoft.com/office/drawing/2014/main" id="{9491D769-13C0-49D2-9861-91EE7F88F101}"/>
              </a:ext>
            </a:extLst>
          </p:cNvPr>
          <p:cNvSpPr/>
          <p:nvPr/>
        </p:nvSpPr>
        <p:spPr>
          <a:xfrm>
            <a:off x="8073192" y="2947736"/>
            <a:ext cx="14128831" cy="17915021"/>
          </a:xfrm>
          <a:prstGeom prst="roundRect">
            <a:avLst>
              <a:gd name="adj" fmla="val 2787"/>
            </a:avLst>
          </a:prstGeom>
          <a:solidFill>
            <a:schemeClr val="bg1"/>
          </a:solidFill>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TextBox 7">
            <a:extLst>
              <a:ext uri="{FF2B5EF4-FFF2-40B4-BE49-F238E27FC236}">
                <a16:creationId xmlns:a16="http://schemas.microsoft.com/office/drawing/2014/main" id="{48F2A4C4-B2AF-43FB-83A7-3399A3A0629B}"/>
              </a:ext>
            </a:extLst>
          </p:cNvPr>
          <p:cNvSpPr txBox="1"/>
          <p:nvPr/>
        </p:nvSpPr>
        <p:spPr>
          <a:xfrm>
            <a:off x="4826540" y="374089"/>
            <a:ext cx="14026944" cy="1723549"/>
          </a:xfrm>
          <a:prstGeom prst="rect">
            <a:avLst/>
          </a:prstGeom>
          <a:noFill/>
        </p:spPr>
        <p:txBody>
          <a:bodyPr wrap="square" rtlCol="0">
            <a:spAutoFit/>
          </a:bodyPr>
          <a:lstStyle/>
          <a:p>
            <a:r>
              <a:rPr lang="en-GB" sz="4400" b="1" dirty="0">
                <a:solidFill>
                  <a:schemeClr val="bg1"/>
                </a:solidFill>
                <a:latin typeface="Arial" panose="020B0604020202020204" pitchFamily="34" charset="0"/>
                <a:cs typeface="Arial" panose="020B0604020202020204" pitchFamily="34" charset="0"/>
              </a:rPr>
              <a:t>Multi-factor authentication from user perspective:</a:t>
            </a:r>
            <a:endParaRPr lang="hu-HU" sz="4400" dirty="0">
              <a:solidFill>
                <a:schemeClr val="bg1"/>
              </a:solidFill>
              <a:latin typeface="Arial" panose="020B0604020202020204" pitchFamily="34" charset="0"/>
              <a:cs typeface="Arial" panose="020B0604020202020204" pitchFamily="34" charset="0"/>
            </a:endParaRPr>
          </a:p>
          <a:p>
            <a:r>
              <a:rPr lang="en-GB" sz="4400" b="1" dirty="0">
                <a:solidFill>
                  <a:schemeClr val="bg1"/>
                </a:solidFill>
                <a:latin typeface="Arial" panose="020B0604020202020204" pitchFamily="34" charset="0"/>
                <a:cs typeface="Arial" panose="020B0604020202020204" pitchFamily="34" charset="0"/>
              </a:rPr>
              <a:t>- How identification methods influence propensity</a:t>
            </a:r>
            <a:endParaRPr lang="hu-HU" sz="4400" dirty="0">
              <a:solidFill>
                <a:schemeClr val="bg1"/>
              </a:solidFill>
              <a:latin typeface="Arial" panose="020B0604020202020204" pitchFamily="34" charset="0"/>
              <a:cs typeface="Arial" panose="020B0604020202020204" pitchFamily="34" charset="0"/>
            </a:endParaRPr>
          </a:p>
          <a:p>
            <a:endParaRPr lang="hu-HU" dirty="0">
              <a:solidFill>
                <a:schemeClr val="bg1"/>
              </a:solidFill>
            </a:endParaRPr>
          </a:p>
        </p:txBody>
      </p:sp>
      <p:pic>
        <p:nvPicPr>
          <p:cNvPr id="10" name="Picture 9">
            <a:extLst>
              <a:ext uri="{FF2B5EF4-FFF2-40B4-BE49-F238E27FC236}">
                <a16:creationId xmlns:a16="http://schemas.microsoft.com/office/drawing/2014/main" id="{4E91B02A-3337-413A-B580-D7DF0FA55A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426" y="639193"/>
            <a:ext cx="2548816" cy="972298"/>
          </a:xfrm>
          <a:prstGeom prst="rect">
            <a:avLst/>
          </a:prstGeom>
          <a:solidFill>
            <a:schemeClr val="bg1"/>
          </a:solidFill>
        </p:spPr>
      </p:pic>
      <p:sp>
        <p:nvSpPr>
          <p:cNvPr id="12" name="Rectangle: Rounded Corners 11">
            <a:extLst>
              <a:ext uri="{FF2B5EF4-FFF2-40B4-BE49-F238E27FC236}">
                <a16:creationId xmlns:a16="http://schemas.microsoft.com/office/drawing/2014/main" id="{68F8D91F-5BD5-4E47-BA4C-3CAF2F1044B0}"/>
              </a:ext>
            </a:extLst>
          </p:cNvPr>
          <p:cNvSpPr/>
          <p:nvPr/>
        </p:nvSpPr>
        <p:spPr>
          <a:xfrm>
            <a:off x="22466717" y="2947735"/>
            <a:ext cx="7543800" cy="17915021"/>
          </a:xfrm>
          <a:prstGeom prst="roundRect">
            <a:avLst>
              <a:gd name="adj" fmla="val 486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Rectangle 12">
            <a:extLst>
              <a:ext uri="{FF2B5EF4-FFF2-40B4-BE49-F238E27FC236}">
                <a16:creationId xmlns:a16="http://schemas.microsoft.com/office/drawing/2014/main" id="{11C7C78C-DCFB-47F6-9487-1F81F95EFD8D}"/>
              </a:ext>
            </a:extLst>
          </p:cNvPr>
          <p:cNvSpPr/>
          <p:nvPr/>
        </p:nvSpPr>
        <p:spPr>
          <a:xfrm>
            <a:off x="-4" y="2297149"/>
            <a:ext cx="30275211" cy="32135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TextBox 14">
            <a:extLst>
              <a:ext uri="{FF2B5EF4-FFF2-40B4-BE49-F238E27FC236}">
                <a16:creationId xmlns:a16="http://schemas.microsoft.com/office/drawing/2014/main" id="{4A05BE65-6B08-458B-AEF7-01DA6B714FEF}"/>
              </a:ext>
            </a:extLst>
          </p:cNvPr>
          <p:cNvSpPr txBox="1"/>
          <p:nvPr/>
        </p:nvSpPr>
        <p:spPr>
          <a:xfrm>
            <a:off x="19680464" y="733075"/>
            <a:ext cx="5572505" cy="830997"/>
          </a:xfrm>
          <a:prstGeom prst="rect">
            <a:avLst/>
          </a:prstGeom>
          <a:noFill/>
        </p:spPr>
        <p:txBody>
          <a:bodyPr wrap="square" rtlCol="0">
            <a:spAutoFit/>
          </a:bodyPr>
          <a:lstStyle/>
          <a:p>
            <a:r>
              <a:rPr lang="en-GB" sz="2400" dirty="0">
                <a:solidFill>
                  <a:schemeClr val="bg1"/>
                </a:solidFill>
                <a:latin typeface="Arial" panose="020B0604020202020204" pitchFamily="34" charset="0"/>
                <a:cs typeface="Arial" panose="020B0604020202020204" pitchFamily="34" charset="0"/>
              </a:rPr>
              <a:t>Istvan Franko, MSc Cyber Security</a:t>
            </a:r>
          </a:p>
          <a:p>
            <a:r>
              <a:rPr lang="en-GB" sz="2400" dirty="0">
                <a:solidFill>
                  <a:schemeClr val="bg1"/>
                </a:solidFill>
                <a:latin typeface="Arial" panose="020B0604020202020204" pitchFamily="34" charset="0"/>
                <a:cs typeface="Arial" panose="020B0604020202020204" pitchFamily="34" charset="0"/>
              </a:rPr>
              <a:t>University of Sunderland</a:t>
            </a:r>
          </a:p>
        </p:txBody>
      </p:sp>
      <p:sp>
        <p:nvSpPr>
          <p:cNvPr id="16" name="TextBox 15">
            <a:extLst>
              <a:ext uri="{FF2B5EF4-FFF2-40B4-BE49-F238E27FC236}">
                <a16:creationId xmlns:a16="http://schemas.microsoft.com/office/drawing/2014/main" id="{0506D5CD-D73D-4DF7-9FC8-B2B4BAB47BBA}"/>
              </a:ext>
            </a:extLst>
          </p:cNvPr>
          <p:cNvSpPr txBox="1"/>
          <p:nvPr/>
        </p:nvSpPr>
        <p:spPr>
          <a:xfrm>
            <a:off x="974559" y="3351582"/>
            <a:ext cx="6124074" cy="523220"/>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Aims</a:t>
            </a:r>
          </a:p>
        </p:txBody>
      </p:sp>
      <p:sp>
        <p:nvSpPr>
          <p:cNvPr id="18" name="TextBox 17">
            <a:extLst>
              <a:ext uri="{FF2B5EF4-FFF2-40B4-BE49-F238E27FC236}">
                <a16:creationId xmlns:a16="http://schemas.microsoft.com/office/drawing/2014/main" id="{4A0EE567-DC28-45C0-B8CA-E8EF85E1A52D}"/>
              </a:ext>
            </a:extLst>
          </p:cNvPr>
          <p:cNvSpPr txBox="1"/>
          <p:nvPr/>
        </p:nvSpPr>
        <p:spPr>
          <a:xfrm>
            <a:off x="974559" y="7160117"/>
            <a:ext cx="6124074" cy="523220"/>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Methodology</a:t>
            </a:r>
          </a:p>
        </p:txBody>
      </p:sp>
      <p:sp>
        <p:nvSpPr>
          <p:cNvPr id="19" name="TextBox 18">
            <a:extLst>
              <a:ext uri="{FF2B5EF4-FFF2-40B4-BE49-F238E27FC236}">
                <a16:creationId xmlns:a16="http://schemas.microsoft.com/office/drawing/2014/main" id="{FA8CD8BB-24BF-4384-8EDD-1CFF79384A41}"/>
              </a:ext>
            </a:extLst>
          </p:cNvPr>
          <p:cNvSpPr txBox="1"/>
          <p:nvPr/>
        </p:nvSpPr>
        <p:spPr>
          <a:xfrm>
            <a:off x="12075564" y="3351582"/>
            <a:ext cx="6124074" cy="523220"/>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Result</a:t>
            </a:r>
            <a:r>
              <a:rPr lang="hu-HU" sz="2800" dirty="0">
                <a:latin typeface="Arial" panose="020B0604020202020204" pitchFamily="34" charset="0"/>
                <a:cs typeface="Arial" panose="020B0604020202020204" pitchFamily="34" charset="0"/>
              </a:rPr>
              <a:t>s</a:t>
            </a:r>
            <a:endParaRPr lang="en-GB" sz="28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1B6CCFE7-3DE2-4D05-BECA-5594DB47AF2B}"/>
              </a:ext>
            </a:extLst>
          </p:cNvPr>
          <p:cNvSpPr txBox="1"/>
          <p:nvPr/>
        </p:nvSpPr>
        <p:spPr>
          <a:xfrm>
            <a:off x="22887943" y="3338001"/>
            <a:ext cx="6124074" cy="523220"/>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Discussions</a:t>
            </a:r>
          </a:p>
        </p:txBody>
      </p:sp>
      <p:cxnSp>
        <p:nvCxnSpPr>
          <p:cNvPr id="22" name="Straight Connector 21">
            <a:extLst>
              <a:ext uri="{FF2B5EF4-FFF2-40B4-BE49-F238E27FC236}">
                <a16:creationId xmlns:a16="http://schemas.microsoft.com/office/drawing/2014/main" id="{9ECD41A9-B9DB-410E-9679-C403A991DC89}"/>
              </a:ext>
            </a:extLst>
          </p:cNvPr>
          <p:cNvCxnSpPr/>
          <p:nvPr/>
        </p:nvCxnSpPr>
        <p:spPr>
          <a:xfrm>
            <a:off x="264693" y="6937238"/>
            <a:ext cx="75438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49C90EF-76C6-4A97-8490-4F83738A3FDF}"/>
              </a:ext>
            </a:extLst>
          </p:cNvPr>
          <p:cNvCxnSpPr/>
          <p:nvPr/>
        </p:nvCxnSpPr>
        <p:spPr>
          <a:xfrm>
            <a:off x="22466716" y="18114585"/>
            <a:ext cx="75438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D594EDB-08FF-4E9E-87EB-BCF919EA5F09}"/>
              </a:ext>
            </a:extLst>
          </p:cNvPr>
          <p:cNvCxnSpPr>
            <a:cxnSpLocks/>
          </p:cNvCxnSpPr>
          <p:nvPr/>
        </p:nvCxnSpPr>
        <p:spPr>
          <a:xfrm>
            <a:off x="8073192" y="3934767"/>
            <a:ext cx="14128831" cy="360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B86C46F-6D39-49A0-98B3-56137ED5F05E}"/>
              </a:ext>
            </a:extLst>
          </p:cNvPr>
          <p:cNvCxnSpPr>
            <a:cxnSpLocks/>
            <a:stCxn id="7" idx="2"/>
          </p:cNvCxnSpPr>
          <p:nvPr/>
        </p:nvCxnSpPr>
        <p:spPr>
          <a:xfrm flipV="1">
            <a:off x="15137608" y="3952814"/>
            <a:ext cx="33087" cy="16909943"/>
          </a:xfrm>
          <a:prstGeom prst="line">
            <a:avLst/>
          </a:prstGeom>
        </p:spPr>
        <p:style>
          <a:lnRef idx="1">
            <a:schemeClr val="accent1"/>
          </a:lnRef>
          <a:fillRef idx="0">
            <a:schemeClr val="accent1"/>
          </a:fillRef>
          <a:effectRef idx="0">
            <a:schemeClr val="accent1"/>
          </a:effectRef>
          <a:fontRef idx="minor">
            <a:schemeClr val="tx1"/>
          </a:fontRef>
        </p:style>
      </p:cxnSp>
      <p:pic>
        <p:nvPicPr>
          <p:cNvPr id="33" name="Picture 32">
            <a:extLst>
              <a:ext uri="{FF2B5EF4-FFF2-40B4-BE49-F238E27FC236}">
                <a16:creationId xmlns:a16="http://schemas.microsoft.com/office/drawing/2014/main" id="{F9B1A3C1-A4B7-4DFB-B0FE-2654247E1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34971" y="669661"/>
            <a:ext cx="2548816" cy="972298"/>
          </a:xfrm>
          <a:prstGeom prst="rect">
            <a:avLst/>
          </a:prstGeom>
          <a:solidFill>
            <a:schemeClr val="bg1"/>
          </a:solidFill>
        </p:spPr>
      </p:pic>
      <p:sp>
        <p:nvSpPr>
          <p:cNvPr id="34" name="TextBox 33">
            <a:extLst>
              <a:ext uri="{FF2B5EF4-FFF2-40B4-BE49-F238E27FC236}">
                <a16:creationId xmlns:a16="http://schemas.microsoft.com/office/drawing/2014/main" id="{C2ABC3FE-81BF-428B-B620-51120126C1C7}"/>
              </a:ext>
            </a:extLst>
          </p:cNvPr>
          <p:cNvSpPr txBox="1"/>
          <p:nvPr/>
        </p:nvSpPr>
        <p:spPr>
          <a:xfrm>
            <a:off x="591426" y="3914105"/>
            <a:ext cx="6964406" cy="2862322"/>
          </a:xfrm>
          <a:prstGeom prst="rect">
            <a:avLst/>
          </a:prstGeom>
          <a:noFill/>
        </p:spPr>
        <p:txBody>
          <a:bodyPr wrap="square" rtlCol="0">
            <a:spAutoFit/>
          </a:bodyPr>
          <a:lstStyle/>
          <a:p>
            <a:r>
              <a:rPr lang="en-GB" dirty="0"/>
              <a:t>The basic aim of the survey was to take a snapshot of users ’habits and experiences with online identification methods. Then, by analysing the collected data, it reveals the shortcomings and formulates recommendations for the operation of more efficient and thus more secure systems.</a:t>
            </a:r>
            <a:endParaRPr lang="hu-HU" dirty="0"/>
          </a:p>
          <a:p>
            <a:endParaRPr lang="hu-HU" dirty="0"/>
          </a:p>
          <a:p>
            <a:r>
              <a:rPr lang="en-GB" dirty="0"/>
              <a:t>This was the main research question:</a:t>
            </a:r>
            <a:endParaRPr lang="hu-HU" dirty="0"/>
          </a:p>
          <a:p>
            <a:endParaRPr lang="hu-HU" dirty="0"/>
          </a:p>
          <a:p>
            <a:r>
              <a:rPr lang="en-GB" b="1" dirty="0"/>
              <a:t>How do the identification methods defined by the services affect user willingness and habits?</a:t>
            </a:r>
            <a:endParaRPr lang="hu-HU" b="1" dirty="0"/>
          </a:p>
        </p:txBody>
      </p:sp>
      <p:sp>
        <p:nvSpPr>
          <p:cNvPr id="24" name="TextBox 23">
            <a:extLst>
              <a:ext uri="{FF2B5EF4-FFF2-40B4-BE49-F238E27FC236}">
                <a16:creationId xmlns:a16="http://schemas.microsoft.com/office/drawing/2014/main" id="{7B2F1013-6DCF-4788-9C50-CCEB6CDC8B92}"/>
              </a:ext>
            </a:extLst>
          </p:cNvPr>
          <p:cNvSpPr txBox="1"/>
          <p:nvPr/>
        </p:nvSpPr>
        <p:spPr>
          <a:xfrm>
            <a:off x="554393" y="7911361"/>
            <a:ext cx="6964406" cy="1815882"/>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Participants</a:t>
            </a:r>
          </a:p>
          <a:p>
            <a:endParaRPr lang="hu-HU" sz="2000" b="1" dirty="0">
              <a:latin typeface="Arial" panose="020B0604020202020204" pitchFamily="34" charset="0"/>
              <a:cs typeface="Arial" panose="020B0604020202020204" pitchFamily="34" charset="0"/>
            </a:endParaRPr>
          </a:p>
          <a:p>
            <a:r>
              <a:rPr lang="en-GB" dirty="0">
                <a:cs typeface="Arial" panose="020B0604020202020204" pitchFamily="34" charset="0"/>
              </a:rPr>
              <a:t>Participants were not restricted for representative results. Anyone who turned 16 and had online authentication experience could participate voluntarily. This was guaranteed by the fact that the invitation to participate was advertised on known social networks.</a:t>
            </a:r>
            <a:endParaRPr lang="en-GB" sz="2000" b="1"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8344CB94-02DF-4E4E-9CFA-41308AFD6720}"/>
              </a:ext>
            </a:extLst>
          </p:cNvPr>
          <p:cNvSpPr txBox="1"/>
          <p:nvPr/>
        </p:nvSpPr>
        <p:spPr>
          <a:xfrm>
            <a:off x="591426" y="9916229"/>
            <a:ext cx="6964406" cy="6524863"/>
          </a:xfrm>
          <a:prstGeom prst="rect">
            <a:avLst/>
          </a:prstGeom>
          <a:noFill/>
        </p:spPr>
        <p:txBody>
          <a:bodyPr wrap="square" rtlCol="0">
            <a:spAutoFit/>
          </a:bodyPr>
          <a:lstStyle/>
          <a:p>
            <a:r>
              <a:rPr lang="hu-HU" sz="2000" b="1" dirty="0">
                <a:latin typeface="Arial" panose="020B0604020202020204" pitchFamily="34" charset="0"/>
                <a:cs typeface="Arial" panose="020B0604020202020204" pitchFamily="34" charset="0"/>
              </a:rPr>
              <a:t>Design</a:t>
            </a:r>
            <a:endParaRPr lang="en-GB" sz="2000" b="1" dirty="0">
              <a:latin typeface="Arial" panose="020B0604020202020204" pitchFamily="34" charset="0"/>
              <a:cs typeface="Arial" panose="020B0604020202020204" pitchFamily="34" charset="0"/>
            </a:endParaRPr>
          </a:p>
          <a:p>
            <a:endParaRPr lang="hu-HU" sz="2000" b="1" dirty="0">
              <a:latin typeface="Arial" panose="020B0604020202020204" pitchFamily="34" charset="0"/>
              <a:cs typeface="Arial" panose="020B0604020202020204" pitchFamily="34" charset="0"/>
            </a:endParaRPr>
          </a:p>
          <a:p>
            <a:r>
              <a:rPr lang="en-GB" dirty="0">
                <a:cs typeface="Arial" panose="020B0604020202020204" pitchFamily="34" charset="0"/>
              </a:rPr>
              <a:t>The snowball procedure was chosen as the sampling strategy, so all participants were invited to involve additional participants.</a:t>
            </a:r>
            <a:endParaRPr lang="hu-HU" dirty="0">
              <a:cs typeface="Arial" panose="020B0604020202020204" pitchFamily="34" charset="0"/>
            </a:endParaRPr>
          </a:p>
          <a:p>
            <a:endParaRPr lang="hu-HU" dirty="0">
              <a:cs typeface="Arial" panose="020B0604020202020204" pitchFamily="34" charset="0"/>
            </a:endParaRPr>
          </a:p>
          <a:p>
            <a:r>
              <a:rPr lang="en-GB" dirty="0">
                <a:cs typeface="Arial" panose="020B0604020202020204" pitchFamily="34" charset="0"/>
              </a:rPr>
              <a:t>The survey questions, along with the information page and the statement of participation, were created in the Qualtrics system, with access provided by the university.</a:t>
            </a:r>
          </a:p>
          <a:p>
            <a:endParaRPr lang="en-GB" dirty="0">
              <a:cs typeface="Arial" panose="020B0604020202020204" pitchFamily="34" charset="0"/>
            </a:endParaRPr>
          </a:p>
          <a:p>
            <a:r>
              <a:rPr lang="en-GB" dirty="0">
                <a:cs typeface="Arial" panose="020B0604020202020204" pitchFamily="34" charset="0"/>
              </a:rPr>
              <a:t>The first version was presented to the project supervisor and as it took too long to complete it had to be significantly shortened. Also, some issues were not clear so they had to be reworded.</a:t>
            </a:r>
          </a:p>
          <a:p>
            <a:endParaRPr lang="hu-HU" dirty="0">
              <a:cs typeface="Arial" panose="020B0604020202020204" pitchFamily="34" charset="0"/>
            </a:endParaRPr>
          </a:p>
          <a:p>
            <a:r>
              <a:rPr lang="en-GB" dirty="0">
                <a:cs typeface="Arial" panose="020B0604020202020204" pitchFamily="34" charset="0"/>
              </a:rPr>
              <a:t>The length of the second version was already adequate so 4 invited participants were invited for a pilot test. As this version was already considered usable, it was transferred as a final version.</a:t>
            </a:r>
          </a:p>
          <a:p>
            <a:endParaRPr lang="en-GB" dirty="0">
              <a:cs typeface="Arial" panose="020B0604020202020204" pitchFamily="34" charset="0"/>
            </a:endParaRPr>
          </a:p>
          <a:p>
            <a:r>
              <a:rPr lang="en-GB" dirty="0">
                <a:cs typeface="Arial" panose="020B0604020202020204" pitchFamily="34" charset="0"/>
              </a:rPr>
              <a:t>An additional 20 individuals participated in the final survey and only their responses were analysed.</a:t>
            </a:r>
          </a:p>
          <a:p>
            <a:endParaRPr lang="en-GB" dirty="0">
              <a:cs typeface="Arial" panose="020B0604020202020204" pitchFamily="34" charset="0"/>
            </a:endParaRPr>
          </a:p>
          <a:p>
            <a:r>
              <a:rPr lang="en-GB" dirty="0">
                <a:cs typeface="Arial" panose="020B0604020202020204" pitchFamily="34" charset="0"/>
              </a:rPr>
              <a:t>Due to the optimization of the analysis, most of the questions were multiple choice, but a Likert Scale question structure was also used. Each of the questions was suitable for statistical analysis.</a:t>
            </a:r>
            <a:endParaRPr lang="en-GB" sz="2000" b="1" dirty="0">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CE4DE000-B6D1-4B68-9BE5-10A00FDF2765}"/>
              </a:ext>
            </a:extLst>
          </p:cNvPr>
          <p:cNvSpPr txBox="1"/>
          <p:nvPr/>
        </p:nvSpPr>
        <p:spPr>
          <a:xfrm>
            <a:off x="591426" y="16618395"/>
            <a:ext cx="6964406" cy="3754874"/>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Procedure</a:t>
            </a:r>
          </a:p>
          <a:p>
            <a:endParaRPr lang="hu-HU"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The first set of questions assessed the gender and age of the participants and their skills related to the topic.</a:t>
            </a:r>
          </a:p>
          <a:p>
            <a:pPr marL="285750" indent="-285750">
              <a:buFont typeface="Arial" panose="020B0604020202020204" pitchFamily="34" charset="0"/>
              <a:buChar char="•"/>
            </a:pPr>
            <a:r>
              <a:rPr lang="en-GB" dirty="0">
                <a:cs typeface="Arial" panose="020B0604020202020204" pitchFamily="34" charset="0"/>
              </a:rPr>
              <a:t>The second group concerned the methods of identification used on a regular basis and the trust placed in them, as well as methods suitable for different levels of security.</a:t>
            </a:r>
          </a:p>
          <a:p>
            <a:pPr marL="285750" indent="-285750">
              <a:buFont typeface="Arial" panose="020B0604020202020204" pitchFamily="34" charset="0"/>
              <a:buChar char="•"/>
            </a:pPr>
            <a:r>
              <a:rPr lang="en-GB" dirty="0">
                <a:cs typeface="Arial" panose="020B0604020202020204" pitchFamily="34" charset="0"/>
              </a:rPr>
              <a:t>The third set of questions assessed the possibilities offered by the most frequently used service and the information received.</a:t>
            </a:r>
          </a:p>
          <a:p>
            <a:pPr marL="285750" indent="-285750">
              <a:buFont typeface="Arial" panose="020B0604020202020204" pitchFamily="34" charset="0"/>
              <a:buChar char="•"/>
            </a:pPr>
            <a:r>
              <a:rPr lang="en-GB" dirty="0">
                <a:cs typeface="Arial" panose="020B0604020202020204" pitchFamily="34" charset="0"/>
              </a:rPr>
              <a:t>The next group asked if there was a case where they did not use a service due to the way they were identified.</a:t>
            </a:r>
          </a:p>
          <a:p>
            <a:pPr marL="285750" indent="-285750">
              <a:buFont typeface="Arial" panose="020B0604020202020204" pitchFamily="34" charset="0"/>
              <a:buChar char="•"/>
            </a:pPr>
            <a:r>
              <a:rPr lang="en-GB" dirty="0">
                <a:cs typeface="Arial" panose="020B0604020202020204" pitchFamily="34" charset="0"/>
              </a:rPr>
              <a:t>In the last question, the participants had the opportunity to make suggestions and comments on the topic.</a:t>
            </a:r>
            <a:endParaRPr lang="hu-HU" dirty="0">
              <a:cs typeface="Arial" panose="020B0604020202020204" pitchFamily="34" charset="0"/>
            </a:endParaRPr>
          </a:p>
        </p:txBody>
      </p:sp>
      <p:sp>
        <p:nvSpPr>
          <p:cNvPr id="31" name="TextBox 30">
            <a:extLst>
              <a:ext uri="{FF2B5EF4-FFF2-40B4-BE49-F238E27FC236}">
                <a16:creationId xmlns:a16="http://schemas.microsoft.com/office/drawing/2014/main" id="{FB77D94A-CA3A-4557-BA6D-D8F9C798E8CB}"/>
              </a:ext>
            </a:extLst>
          </p:cNvPr>
          <p:cNvSpPr txBox="1"/>
          <p:nvPr/>
        </p:nvSpPr>
        <p:spPr>
          <a:xfrm>
            <a:off x="688763" y="20967628"/>
            <a:ext cx="5965785" cy="307777"/>
          </a:xfrm>
          <a:prstGeom prst="rect">
            <a:avLst/>
          </a:prstGeom>
          <a:noFill/>
        </p:spPr>
        <p:txBody>
          <a:bodyPr wrap="square" rtlCol="0">
            <a:spAutoFit/>
          </a:bodyPr>
          <a:lstStyle/>
          <a:p>
            <a:r>
              <a:rPr lang="hu-HU" sz="1400" dirty="0">
                <a:solidFill>
                  <a:schemeClr val="bg1"/>
                </a:solidFill>
                <a:latin typeface="Arial" panose="020B0604020202020204" pitchFamily="34" charset="0"/>
                <a:cs typeface="Arial" panose="020B0604020202020204" pitchFamily="34" charset="0"/>
              </a:rPr>
              <a:t>C</a:t>
            </a:r>
            <a:r>
              <a:rPr lang="en-GB" sz="1400" dirty="0">
                <a:solidFill>
                  <a:schemeClr val="bg1"/>
                </a:solidFill>
                <a:latin typeface="Arial" panose="020B0604020202020204" pitchFamily="34" charset="0"/>
                <a:cs typeface="Arial" panose="020B0604020202020204" pitchFamily="34" charset="0"/>
              </a:rPr>
              <a:t>opyright ©20</a:t>
            </a:r>
            <a:r>
              <a:rPr lang="hu-HU" sz="1400" dirty="0">
                <a:solidFill>
                  <a:schemeClr val="bg1"/>
                </a:solidFill>
                <a:latin typeface="Arial" panose="020B0604020202020204" pitchFamily="34" charset="0"/>
                <a:cs typeface="Arial" panose="020B0604020202020204" pitchFamily="34" charset="0"/>
              </a:rPr>
              <a:t>20</a:t>
            </a:r>
            <a:r>
              <a:rPr lang="en-GB" sz="1400" dirty="0">
                <a:solidFill>
                  <a:schemeClr val="bg1"/>
                </a:solidFill>
                <a:latin typeface="Arial" panose="020B0604020202020204" pitchFamily="34" charset="0"/>
                <a:cs typeface="Arial" panose="020B0604020202020204" pitchFamily="34" charset="0"/>
              </a:rPr>
              <a:t> created by Istvan Franko</a:t>
            </a:r>
          </a:p>
        </p:txBody>
      </p:sp>
      <p:sp>
        <p:nvSpPr>
          <p:cNvPr id="28" name="TextBox 27">
            <a:extLst>
              <a:ext uri="{FF2B5EF4-FFF2-40B4-BE49-F238E27FC236}">
                <a16:creationId xmlns:a16="http://schemas.microsoft.com/office/drawing/2014/main" id="{FE2A401D-7065-4C02-AD37-E513299FBF43}"/>
              </a:ext>
            </a:extLst>
          </p:cNvPr>
          <p:cNvSpPr txBox="1"/>
          <p:nvPr/>
        </p:nvSpPr>
        <p:spPr>
          <a:xfrm>
            <a:off x="22756414" y="4010776"/>
            <a:ext cx="6964406" cy="763285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Conclusion</a:t>
            </a:r>
          </a:p>
          <a:p>
            <a:endParaRPr lang="hu-HU" sz="2000" b="1" dirty="0">
              <a:latin typeface="Arial" panose="020B0604020202020204" pitchFamily="34" charset="0"/>
              <a:cs typeface="Arial" panose="020B0604020202020204" pitchFamily="34" charset="0"/>
            </a:endParaRPr>
          </a:p>
          <a:p>
            <a:r>
              <a:rPr lang="en-GB" dirty="0">
                <a:cs typeface="Arial" panose="020B0604020202020204" pitchFamily="34" charset="0"/>
              </a:rPr>
              <a:t>The survey confirmed that there are significant gaps in the identification methods offered by service providers and in the provision of information to users. Almost all of the users have already encountered a service that they could not or did not want to use due to the authentication method.</a:t>
            </a:r>
          </a:p>
          <a:p>
            <a:endParaRPr lang="en-GB" dirty="0">
              <a:cs typeface="Arial" panose="020B0604020202020204" pitchFamily="34" charset="0"/>
            </a:endParaRPr>
          </a:p>
          <a:p>
            <a:r>
              <a:rPr lang="en-GB" dirty="0">
                <a:cs typeface="Arial" panose="020B0604020202020204" pitchFamily="34" charset="0"/>
              </a:rPr>
              <a:t>Some users are unaware of what is included in online identification services and most have not received cyber security training.</a:t>
            </a:r>
            <a:endParaRPr lang="hu-HU" dirty="0">
              <a:cs typeface="Arial" panose="020B0604020202020204" pitchFamily="34" charset="0"/>
            </a:endParaRPr>
          </a:p>
          <a:p>
            <a:endParaRPr lang="hu-HU" dirty="0">
              <a:cs typeface="Arial" panose="020B0604020202020204" pitchFamily="34" charset="0"/>
            </a:endParaRPr>
          </a:p>
          <a:p>
            <a:r>
              <a:rPr lang="en-GB" dirty="0">
                <a:cs typeface="Arial" panose="020B0604020202020204" pitchFamily="34" charset="0"/>
              </a:rPr>
              <a:t>The level of security is not the primary consideration when selecting the most commonly used methods. And they do not at all reflect the distrust of passwords most exposed to malicious attacks, which also shows a lack of awareness.</a:t>
            </a:r>
          </a:p>
          <a:p>
            <a:endParaRPr lang="en-GB" dirty="0">
              <a:cs typeface="Arial" panose="020B0604020202020204" pitchFamily="34" charset="0"/>
            </a:endParaRPr>
          </a:p>
          <a:p>
            <a:r>
              <a:rPr lang="en-GB" dirty="0">
                <a:cs typeface="Arial" panose="020B0604020202020204" pitchFamily="34" charset="0"/>
              </a:rPr>
              <a:t>Also, only a minority of users are sure that they have been informed about the effectiveness of the different methods. Most of them were indecisive or sure they didn’t get it.</a:t>
            </a:r>
            <a:endParaRPr lang="hu-HU" dirty="0">
              <a:cs typeface="Arial" panose="020B0604020202020204" pitchFamily="34" charset="0"/>
            </a:endParaRPr>
          </a:p>
          <a:p>
            <a:endParaRPr lang="hu-HU" dirty="0">
              <a:cs typeface="Arial" panose="020B0604020202020204" pitchFamily="34" charset="0"/>
            </a:endParaRPr>
          </a:p>
          <a:p>
            <a:r>
              <a:rPr lang="en-GB" dirty="0">
                <a:cs typeface="Arial" panose="020B0604020202020204" pitchFamily="34" charset="0"/>
              </a:rPr>
              <a:t>Also about the choices, one-third of the participants were unsure or unaware of whether they had the option to choose another identification method.</a:t>
            </a:r>
          </a:p>
          <a:p>
            <a:endParaRPr lang="en-GB" dirty="0">
              <a:cs typeface="Arial" panose="020B0604020202020204" pitchFamily="34" charset="0"/>
            </a:endParaRPr>
          </a:p>
          <a:p>
            <a:r>
              <a:rPr lang="en-GB" dirty="0">
                <a:cs typeface="Arial" panose="020B0604020202020204" pitchFamily="34" charset="0"/>
              </a:rPr>
              <a:t>Almost all of the findings listed above have led to the conclusion that the biggest gap is in the area of information and related knowledge, so this should be changed first.</a:t>
            </a:r>
            <a:endParaRPr lang="hu-HU" dirty="0">
              <a:cs typeface="Arial" panose="020B0604020202020204" pitchFamily="34" charset="0"/>
            </a:endParaRPr>
          </a:p>
        </p:txBody>
      </p:sp>
      <p:sp>
        <p:nvSpPr>
          <p:cNvPr id="32" name="TextBox 31">
            <a:extLst>
              <a:ext uri="{FF2B5EF4-FFF2-40B4-BE49-F238E27FC236}">
                <a16:creationId xmlns:a16="http://schemas.microsoft.com/office/drawing/2014/main" id="{65BAE66B-3D38-421D-A68D-AB7952B58715}"/>
              </a:ext>
            </a:extLst>
          </p:cNvPr>
          <p:cNvSpPr txBox="1"/>
          <p:nvPr/>
        </p:nvSpPr>
        <p:spPr>
          <a:xfrm>
            <a:off x="22730754" y="11598230"/>
            <a:ext cx="7042110" cy="4278094"/>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Limitations</a:t>
            </a:r>
          </a:p>
          <a:p>
            <a:endParaRPr lang="en-GB" dirty="0">
              <a:cs typeface="Arial" panose="020B0604020202020204" pitchFamily="34" charset="0"/>
            </a:endParaRPr>
          </a:p>
          <a:p>
            <a:r>
              <a:rPr lang="en-GB" dirty="0">
                <a:cs typeface="Arial" panose="020B0604020202020204" pitchFamily="34" charset="0"/>
              </a:rPr>
              <a:t>The propensity to complete online questionnaires is determined by its completion time, which should not exceed 10 minutes and therefore only a limited number of questions could be used.</a:t>
            </a:r>
            <a:endParaRPr lang="hu-HU" dirty="0">
              <a:cs typeface="Arial" panose="020B0604020202020204" pitchFamily="34" charset="0"/>
            </a:endParaRPr>
          </a:p>
          <a:p>
            <a:endParaRPr lang="hu-HU" dirty="0">
              <a:cs typeface="Arial" panose="020B0604020202020204" pitchFamily="34" charset="0"/>
            </a:endParaRPr>
          </a:p>
          <a:p>
            <a:r>
              <a:rPr lang="en-GB" dirty="0">
                <a:cs typeface="Arial" panose="020B0604020202020204" pitchFamily="34" charset="0"/>
              </a:rPr>
              <a:t>Text responses to other options revealed that they lacked certain options, such as online games or banking services around the most commonly used services.</a:t>
            </a:r>
            <a:endParaRPr lang="hu-HU" dirty="0">
              <a:cs typeface="Arial" panose="020B0604020202020204" pitchFamily="34" charset="0"/>
            </a:endParaRPr>
          </a:p>
          <a:p>
            <a:endParaRPr lang="hu-HU" dirty="0">
              <a:cs typeface="Arial" panose="020B0604020202020204" pitchFamily="34" charset="0"/>
            </a:endParaRPr>
          </a:p>
          <a:p>
            <a:r>
              <a:rPr lang="en-GB" dirty="0">
                <a:cs typeface="Arial" panose="020B0604020202020204" pitchFamily="34" charset="0"/>
              </a:rPr>
              <a:t>The responses did not reveal the exact reason for rejection or unusable identification problems. This should have been clarified with further questions.</a:t>
            </a:r>
            <a:endParaRPr lang="hu-HU" dirty="0">
              <a:cs typeface="Arial" panose="020B0604020202020204" pitchFamily="34" charset="0"/>
            </a:endParaRPr>
          </a:p>
          <a:p>
            <a:endParaRPr lang="hu-HU" dirty="0">
              <a:cs typeface="Arial" panose="020B0604020202020204" pitchFamily="34" charset="0"/>
            </a:endParaRPr>
          </a:p>
          <a:p>
            <a:endParaRPr lang="en-GB" dirty="0">
              <a:cs typeface="Arial" panose="020B0604020202020204" pitchFamily="34" charset="0"/>
            </a:endParaRPr>
          </a:p>
        </p:txBody>
      </p:sp>
      <p:sp>
        <p:nvSpPr>
          <p:cNvPr id="35" name="TextBox 34">
            <a:extLst>
              <a:ext uri="{FF2B5EF4-FFF2-40B4-BE49-F238E27FC236}">
                <a16:creationId xmlns:a16="http://schemas.microsoft.com/office/drawing/2014/main" id="{89CB9757-32DB-4C47-912D-E9935B775BC9}"/>
              </a:ext>
            </a:extLst>
          </p:cNvPr>
          <p:cNvSpPr txBox="1"/>
          <p:nvPr/>
        </p:nvSpPr>
        <p:spPr>
          <a:xfrm>
            <a:off x="22756412" y="15534176"/>
            <a:ext cx="6964406" cy="2092881"/>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Future</a:t>
            </a:r>
            <a:r>
              <a:rPr lang="hu-HU" sz="2000" b="1" dirty="0">
                <a:latin typeface="Arial" panose="020B0604020202020204" pitchFamily="34" charset="0"/>
                <a:cs typeface="Arial" panose="020B0604020202020204" pitchFamily="34" charset="0"/>
              </a:rPr>
              <a:t> </a:t>
            </a:r>
            <a:r>
              <a:rPr lang="en-GB" sz="2000" b="1" dirty="0">
                <a:latin typeface="Arial" panose="020B0604020202020204" pitchFamily="34" charset="0"/>
                <a:cs typeface="Arial" panose="020B0604020202020204" pitchFamily="34" charset="0"/>
              </a:rPr>
              <a:t>work</a:t>
            </a:r>
          </a:p>
          <a:p>
            <a:endParaRPr lang="hu-HU" sz="2000" b="1" dirty="0">
              <a:latin typeface="Arial" panose="020B0604020202020204" pitchFamily="34" charset="0"/>
              <a:cs typeface="Arial" panose="020B0604020202020204" pitchFamily="34" charset="0"/>
            </a:endParaRPr>
          </a:p>
          <a:p>
            <a:r>
              <a:rPr lang="en-GB" dirty="0">
                <a:cs typeface="Arial" panose="020B0604020202020204" pitchFamily="34" charset="0"/>
              </a:rPr>
              <a:t>Future research should take into account the shortcomings identified here. Another survey method may be more appropriate to re-conduct the survey, such as making personal questionnaires, as there is more time available and it is possible to assess the real causes more accurately, which was not possible here due to external circumstances.</a:t>
            </a:r>
            <a:endParaRPr lang="hu-HU" dirty="0">
              <a:cs typeface="Arial" panose="020B0604020202020204" pitchFamily="34" charset="0"/>
            </a:endParaRPr>
          </a:p>
        </p:txBody>
      </p:sp>
      <p:sp>
        <p:nvSpPr>
          <p:cNvPr id="36" name="TextBox 35">
            <a:extLst>
              <a:ext uri="{FF2B5EF4-FFF2-40B4-BE49-F238E27FC236}">
                <a16:creationId xmlns:a16="http://schemas.microsoft.com/office/drawing/2014/main" id="{F7BA60F5-CC2F-4E3D-8278-FAE3C93F8B9F}"/>
              </a:ext>
            </a:extLst>
          </p:cNvPr>
          <p:cNvSpPr txBox="1"/>
          <p:nvPr/>
        </p:nvSpPr>
        <p:spPr>
          <a:xfrm>
            <a:off x="22756414" y="18316172"/>
            <a:ext cx="6964406" cy="236988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References</a:t>
            </a:r>
          </a:p>
          <a:p>
            <a:endParaRPr lang="hu-HU" sz="2000" b="1" dirty="0">
              <a:latin typeface="Arial" panose="020B0604020202020204" pitchFamily="34" charset="0"/>
              <a:cs typeface="Arial" panose="020B0604020202020204" pitchFamily="34" charset="0"/>
            </a:endParaRPr>
          </a:p>
          <a:p>
            <a:r>
              <a:rPr lang="en-GB" dirty="0"/>
              <a:t>Sunduni.eu.qualtrics.com. 2020. [online] Available at: &lt;https://sunduni.eu.qualtrics.com/&gt; [Accessed 21 May 2020].</a:t>
            </a:r>
            <a:endParaRPr lang="hu-HU" dirty="0"/>
          </a:p>
          <a:p>
            <a:endParaRPr lang="hu-HU" dirty="0">
              <a:hlinkClick r:id="rId3"/>
            </a:endParaRPr>
          </a:p>
          <a:p>
            <a:r>
              <a:rPr lang="en-GB" dirty="0"/>
              <a:t>Online.visual-paradigm.com. 2020. </a:t>
            </a:r>
            <a:r>
              <a:rPr lang="en-GB" i="1" dirty="0"/>
              <a:t>Visual Paradigm Online - Suite Of Powerful Tools</a:t>
            </a:r>
            <a:r>
              <a:rPr lang="en-GB" dirty="0"/>
              <a:t>. [online] Available at: &lt;https://online.visual-paradigm.com/&gt; [Accessed 21 May 2020].</a:t>
            </a:r>
            <a:endParaRPr lang="en-GB" sz="20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8FD386D-BB66-4ECE-8DCA-212AA6827E0A}"/>
              </a:ext>
            </a:extLst>
          </p:cNvPr>
          <p:cNvSpPr txBox="1"/>
          <p:nvPr/>
        </p:nvSpPr>
        <p:spPr>
          <a:xfrm>
            <a:off x="8362885" y="4377971"/>
            <a:ext cx="6543115" cy="1200329"/>
          </a:xfrm>
          <a:prstGeom prst="rect">
            <a:avLst/>
          </a:prstGeom>
          <a:noFill/>
        </p:spPr>
        <p:txBody>
          <a:bodyPr wrap="square" rtlCol="0">
            <a:spAutoFit/>
          </a:bodyPr>
          <a:lstStyle/>
          <a:p>
            <a:r>
              <a:rPr lang="en-GB" dirty="0"/>
              <a:t>The age of the 20 participants was distributed between 16 and 55 years in almost equal proportions by age group. There was only one participant in the 56-65 age group. The proportion of men and women was 65-35%, meaning nearly two-thirds of them were men.</a:t>
            </a:r>
            <a:endParaRPr lang="hu-HU" dirty="0"/>
          </a:p>
        </p:txBody>
      </p:sp>
      <p:sp>
        <p:nvSpPr>
          <p:cNvPr id="38" name="TextBox 37">
            <a:extLst>
              <a:ext uri="{FF2B5EF4-FFF2-40B4-BE49-F238E27FC236}">
                <a16:creationId xmlns:a16="http://schemas.microsoft.com/office/drawing/2014/main" id="{5F607011-BB51-4DFD-B285-00D812BF2992}"/>
              </a:ext>
            </a:extLst>
          </p:cNvPr>
          <p:cNvSpPr txBox="1"/>
          <p:nvPr/>
        </p:nvSpPr>
        <p:spPr>
          <a:xfrm>
            <a:off x="8360941" y="5808667"/>
            <a:ext cx="3714624" cy="1754326"/>
          </a:xfrm>
          <a:prstGeom prst="rect">
            <a:avLst/>
          </a:prstGeom>
          <a:noFill/>
        </p:spPr>
        <p:txBody>
          <a:bodyPr wrap="square" rtlCol="0">
            <a:spAutoFit/>
          </a:bodyPr>
          <a:lstStyle/>
          <a:p>
            <a:r>
              <a:rPr lang="en-GB" dirty="0"/>
              <a:t>The first interesting data is shown in Fig. 1. Although participants were only able to participate with a link placed on a portal that required online identification, one-fifth stated that they did not use such a service.</a:t>
            </a:r>
            <a:endParaRPr lang="hu-HU" dirty="0"/>
          </a:p>
        </p:txBody>
      </p:sp>
      <p:pic>
        <p:nvPicPr>
          <p:cNvPr id="14" name="Picture 13">
            <a:extLst>
              <a:ext uri="{FF2B5EF4-FFF2-40B4-BE49-F238E27FC236}">
                <a16:creationId xmlns:a16="http://schemas.microsoft.com/office/drawing/2014/main" id="{0B637110-A0C5-4C6A-AFC4-BD05B8B360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23720" y="5888413"/>
            <a:ext cx="2581287" cy="1791717"/>
          </a:xfrm>
          <a:prstGeom prst="rect">
            <a:avLst/>
          </a:prstGeom>
        </p:spPr>
      </p:pic>
      <p:pic>
        <p:nvPicPr>
          <p:cNvPr id="21" name="Picture 20">
            <a:extLst>
              <a:ext uri="{FF2B5EF4-FFF2-40B4-BE49-F238E27FC236}">
                <a16:creationId xmlns:a16="http://schemas.microsoft.com/office/drawing/2014/main" id="{D18031C3-B2EF-4FE5-A777-5182D447C7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44705" y="7964279"/>
            <a:ext cx="2837675" cy="1965508"/>
          </a:xfrm>
          <a:prstGeom prst="rect">
            <a:avLst/>
          </a:prstGeom>
        </p:spPr>
      </p:pic>
      <p:sp>
        <p:nvSpPr>
          <p:cNvPr id="40" name="TextBox 39">
            <a:extLst>
              <a:ext uri="{FF2B5EF4-FFF2-40B4-BE49-F238E27FC236}">
                <a16:creationId xmlns:a16="http://schemas.microsoft.com/office/drawing/2014/main" id="{0C2C4159-43D6-4FE9-AC4B-446FD68067B7}"/>
              </a:ext>
            </a:extLst>
          </p:cNvPr>
          <p:cNvSpPr txBox="1"/>
          <p:nvPr/>
        </p:nvSpPr>
        <p:spPr>
          <a:xfrm>
            <a:off x="8495053" y="10240459"/>
            <a:ext cx="3714624" cy="2585323"/>
          </a:xfrm>
          <a:prstGeom prst="rect">
            <a:avLst/>
          </a:prstGeom>
          <a:noFill/>
        </p:spPr>
        <p:txBody>
          <a:bodyPr wrap="square" rtlCol="0">
            <a:spAutoFit/>
          </a:bodyPr>
          <a:lstStyle/>
          <a:p>
            <a:r>
              <a:rPr lang="en-GB" dirty="0"/>
              <a:t>The data in Figure 3 yielded the expected result, i.e., participants use almost all identification methods. The two leading methods were password and online authentication. Human biometric and other accounts were moderately featured, while graphical methods and other physical means were used the least.</a:t>
            </a:r>
            <a:endParaRPr lang="hu-HU" dirty="0"/>
          </a:p>
        </p:txBody>
      </p:sp>
      <p:pic>
        <p:nvPicPr>
          <p:cNvPr id="42" name="Picture 41">
            <a:extLst>
              <a:ext uri="{FF2B5EF4-FFF2-40B4-BE49-F238E27FC236}">
                <a16:creationId xmlns:a16="http://schemas.microsoft.com/office/drawing/2014/main" id="{6CF44F07-7F46-48F0-842E-DF932D4EED2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263671" y="9534599"/>
            <a:ext cx="2708531" cy="4591339"/>
          </a:xfrm>
          <a:prstGeom prst="rect">
            <a:avLst/>
          </a:prstGeom>
        </p:spPr>
      </p:pic>
      <p:pic>
        <p:nvPicPr>
          <p:cNvPr id="44" name="Picture 43">
            <a:extLst>
              <a:ext uri="{FF2B5EF4-FFF2-40B4-BE49-F238E27FC236}">
                <a16:creationId xmlns:a16="http://schemas.microsoft.com/office/drawing/2014/main" id="{30BEC0E1-22E7-4F96-9162-89C2511A9AC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18142" y="13147858"/>
            <a:ext cx="2708532" cy="4600904"/>
          </a:xfrm>
          <a:prstGeom prst="rect">
            <a:avLst/>
          </a:prstGeom>
        </p:spPr>
      </p:pic>
      <p:pic>
        <p:nvPicPr>
          <p:cNvPr id="46" name="Picture 45">
            <a:extLst>
              <a:ext uri="{FF2B5EF4-FFF2-40B4-BE49-F238E27FC236}">
                <a16:creationId xmlns:a16="http://schemas.microsoft.com/office/drawing/2014/main" id="{5570E5A0-E25F-4805-97E1-AD41B9F729B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819430" y="16651763"/>
            <a:ext cx="2942307" cy="3656249"/>
          </a:xfrm>
          <a:prstGeom prst="rect">
            <a:avLst/>
          </a:prstGeom>
        </p:spPr>
      </p:pic>
      <p:sp>
        <p:nvSpPr>
          <p:cNvPr id="47" name="TextBox 46">
            <a:extLst>
              <a:ext uri="{FF2B5EF4-FFF2-40B4-BE49-F238E27FC236}">
                <a16:creationId xmlns:a16="http://schemas.microsoft.com/office/drawing/2014/main" id="{BADBE4D7-1C0B-4CB0-982B-E03931F4FCEB}"/>
              </a:ext>
            </a:extLst>
          </p:cNvPr>
          <p:cNvSpPr txBox="1"/>
          <p:nvPr/>
        </p:nvSpPr>
        <p:spPr>
          <a:xfrm>
            <a:off x="8444705" y="18154508"/>
            <a:ext cx="3136592" cy="2031325"/>
          </a:xfrm>
          <a:prstGeom prst="rect">
            <a:avLst/>
          </a:prstGeom>
          <a:noFill/>
        </p:spPr>
        <p:txBody>
          <a:bodyPr wrap="square" rtlCol="0">
            <a:spAutoFit/>
          </a:bodyPr>
          <a:lstStyle/>
          <a:p>
            <a:r>
              <a:rPr lang="en-GB" dirty="0"/>
              <a:t>When asked about password security, half of the respondents stated that they considered it very secure, while the other half was only moderately secure, as shown in Fig. 5.</a:t>
            </a:r>
            <a:endParaRPr lang="hu-HU" dirty="0"/>
          </a:p>
        </p:txBody>
      </p:sp>
      <p:sp>
        <p:nvSpPr>
          <p:cNvPr id="49" name="TextBox 48">
            <a:extLst>
              <a:ext uri="{FF2B5EF4-FFF2-40B4-BE49-F238E27FC236}">
                <a16:creationId xmlns:a16="http://schemas.microsoft.com/office/drawing/2014/main" id="{DB532F72-7EEA-444A-9DDE-FA1A1085262A}"/>
              </a:ext>
            </a:extLst>
          </p:cNvPr>
          <p:cNvSpPr txBox="1"/>
          <p:nvPr/>
        </p:nvSpPr>
        <p:spPr>
          <a:xfrm>
            <a:off x="15432266" y="11230148"/>
            <a:ext cx="6543115" cy="1200329"/>
          </a:xfrm>
          <a:prstGeom prst="rect">
            <a:avLst/>
          </a:prstGeom>
          <a:noFill/>
        </p:spPr>
        <p:txBody>
          <a:bodyPr wrap="square" rtlCol="0">
            <a:spAutoFit/>
          </a:bodyPr>
          <a:lstStyle/>
          <a:p>
            <a:r>
              <a:rPr lang="en-GB" dirty="0"/>
              <a:t>For the briefings received on identification methods, only 30% of participants were sure they had received briefings, 60% were unsure, while 10% said they had not received anything. Of those who were sure they received, 83% were very satisfied.</a:t>
            </a:r>
            <a:endParaRPr lang="hu-HU" dirty="0"/>
          </a:p>
        </p:txBody>
      </p:sp>
      <p:sp>
        <p:nvSpPr>
          <p:cNvPr id="50" name="TextBox 49">
            <a:extLst>
              <a:ext uri="{FF2B5EF4-FFF2-40B4-BE49-F238E27FC236}">
                <a16:creationId xmlns:a16="http://schemas.microsoft.com/office/drawing/2014/main" id="{350EBC09-EAA3-4113-8708-351624DE1B8E}"/>
              </a:ext>
            </a:extLst>
          </p:cNvPr>
          <p:cNvSpPr txBox="1"/>
          <p:nvPr/>
        </p:nvSpPr>
        <p:spPr>
          <a:xfrm>
            <a:off x="15336293" y="12949201"/>
            <a:ext cx="3714624" cy="1754326"/>
          </a:xfrm>
          <a:prstGeom prst="rect">
            <a:avLst/>
          </a:prstGeom>
          <a:noFill/>
        </p:spPr>
        <p:txBody>
          <a:bodyPr wrap="square" rtlCol="0">
            <a:spAutoFit/>
          </a:bodyPr>
          <a:lstStyle/>
          <a:p>
            <a:r>
              <a:rPr lang="en-GB" dirty="0"/>
              <a:t>The answers to the question related to the freedom of choice are shown in F</a:t>
            </a:r>
            <a:r>
              <a:rPr lang="hu-HU" dirty="0"/>
              <a:t>ig</a:t>
            </a:r>
            <a:r>
              <a:rPr lang="en-GB" dirty="0"/>
              <a:t>. 7 presents. According to them, 65% of respondents are sure that they have a choice, while 15% are insecure and 20% have no choice.</a:t>
            </a:r>
            <a:endParaRPr lang="hu-HU" dirty="0"/>
          </a:p>
        </p:txBody>
      </p:sp>
      <p:pic>
        <p:nvPicPr>
          <p:cNvPr id="52" name="Picture 51">
            <a:extLst>
              <a:ext uri="{FF2B5EF4-FFF2-40B4-BE49-F238E27FC236}">
                <a16:creationId xmlns:a16="http://schemas.microsoft.com/office/drawing/2014/main" id="{82642DD0-FA46-4E6C-915B-52ECD2443EE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9050917" y="12694237"/>
            <a:ext cx="2708532" cy="2334667"/>
          </a:xfrm>
          <a:prstGeom prst="rect">
            <a:avLst/>
          </a:prstGeom>
        </p:spPr>
      </p:pic>
      <p:sp>
        <p:nvSpPr>
          <p:cNvPr id="53" name="TextBox 52">
            <a:extLst>
              <a:ext uri="{FF2B5EF4-FFF2-40B4-BE49-F238E27FC236}">
                <a16:creationId xmlns:a16="http://schemas.microsoft.com/office/drawing/2014/main" id="{C3963E17-384E-4F91-A231-475142F01D16}"/>
              </a:ext>
            </a:extLst>
          </p:cNvPr>
          <p:cNvSpPr txBox="1"/>
          <p:nvPr/>
        </p:nvSpPr>
        <p:spPr>
          <a:xfrm>
            <a:off x="18490522" y="15549772"/>
            <a:ext cx="3714624" cy="2308324"/>
          </a:xfrm>
          <a:prstGeom prst="rect">
            <a:avLst/>
          </a:prstGeom>
          <a:noFill/>
        </p:spPr>
        <p:txBody>
          <a:bodyPr wrap="square" rtlCol="0">
            <a:spAutoFit/>
          </a:bodyPr>
          <a:lstStyle/>
          <a:p>
            <a:r>
              <a:rPr lang="en-GB" dirty="0"/>
              <a:t>One of the most interesting results was related to whether the participant had already made a final decision to reject a service because of a method that was considered disproportionate. Half of the respondents stated that they did, and this can be seen in F</a:t>
            </a:r>
            <a:r>
              <a:rPr lang="hu-HU" dirty="0"/>
              <a:t>ig</a:t>
            </a:r>
            <a:r>
              <a:rPr lang="en-GB" dirty="0"/>
              <a:t>. 8.</a:t>
            </a:r>
            <a:endParaRPr lang="hu-HU" dirty="0"/>
          </a:p>
        </p:txBody>
      </p:sp>
      <p:pic>
        <p:nvPicPr>
          <p:cNvPr id="55" name="Picture 54">
            <a:extLst>
              <a:ext uri="{FF2B5EF4-FFF2-40B4-BE49-F238E27FC236}">
                <a16:creationId xmlns:a16="http://schemas.microsoft.com/office/drawing/2014/main" id="{5CF62831-E08C-4134-835C-388D5AC36B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475639" y="15549772"/>
            <a:ext cx="2835918" cy="2154965"/>
          </a:xfrm>
          <a:prstGeom prst="rect">
            <a:avLst/>
          </a:prstGeom>
        </p:spPr>
      </p:pic>
      <p:sp>
        <p:nvSpPr>
          <p:cNvPr id="56" name="TextBox 55">
            <a:extLst>
              <a:ext uri="{FF2B5EF4-FFF2-40B4-BE49-F238E27FC236}">
                <a16:creationId xmlns:a16="http://schemas.microsoft.com/office/drawing/2014/main" id="{A1A542AA-424A-46D2-8016-63DDD085DC63}"/>
              </a:ext>
            </a:extLst>
          </p:cNvPr>
          <p:cNvSpPr txBox="1"/>
          <p:nvPr/>
        </p:nvSpPr>
        <p:spPr>
          <a:xfrm>
            <a:off x="15421772" y="18064667"/>
            <a:ext cx="3466844" cy="2585323"/>
          </a:xfrm>
          <a:prstGeom prst="rect">
            <a:avLst/>
          </a:prstGeom>
          <a:noFill/>
        </p:spPr>
        <p:txBody>
          <a:bodyPr wrap="square" rtlCol="0">
            <a:spAutoFit/>
          </a:bodyPr>
          <a:lstStyle/>
          <a:p>
            <a:r>
              <a:rPr lang="en-GB" dirty="0"/>
              <a:t>The second most unexpected data was provided by the question of whether the respondent met a service that he could not use due to the complexity or malfunction of the expected identification method. 80% of the respondents answered yes to this question (Fig. 9).</a:t>
            </a:r>
            <a:endParaRPr lang="hu-HU" dirty="0"/>
          </a:p>
        </p:txBody>
      </p:sp>
      <p:pic>
        <p:nvPicPr>
          <p:cNvPr id="58" name="Picture 57">
            <a:extLst>
              <a:ext uri="{FF2B5EF4-FFF2-40B4-BE49-F238E27FC236}">
                <a16:creationId xmlns:a16="http://schemas.microsoft.com/office/drawing/2014/main" id="{1D66032F-2C87-4E6D-A61C-0BF178E9676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9059245" y="18101965"/>
            <a:ext cx="2944262" cy="2241802"/>
          </a:xfrm>
          <a:prstGeom prst="rect">
            <a:avLst/>
          </a:prstGeom>
        </p:spPr>
      </p:pic>
      <p:pic>
        <p:nvPicPr>
          <p:cNvPr id="60" name="Picture 59">
            <a:extLst>
              <a:ext uri="{FF2B5EF4-FFF2-40B4-BE49-F238E27FC236}">
                <a16:creationId xmlns:a16="http://schemas.microsoft.com/office/drawing/2014/main" id="{7C1C5882-892B-4835-BE6E-110E25795DB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374836" y="6297860"/>
            <a:ext cx="4324767" cy="4497131"/>
          </a:xfrm>
          <a:prstGeom prst="rect">
            <a:avLst/>
          </a:prstGeom>
        </p:spPr>
      </p:pic>
      <p:sp>
        <p:nvSpPr>
          <p:cNvPr id="61" name="TextBox 60">
            <a:extLst>
              <a:ext uri="{FF2B5EF4-FFF2-40B4-BE49-F238E27FC236}">
                <a16:creationId xmlns:a16="http://schemas.microsoft.com/office/drawing/2014/main" id="{7E0AB965-5EE2-43F0-908A-61B506840D42}"/>
              </a:ext>
            </a:extLst>
          </p:cNvPr>
          <p:cNvSpPr txBox="1"/>
          <p:nvPr/>
        </p:nvSpPr>
        <p:spPr>
          <a:xfrm>
            <a:off x="15460488" y="4381950"/>
            <a:ext cx="6543115" cy="1754326"/>
          </a:xfrm>
          <a:prstGeom prst="rect">
            <a:avLst/>
          </a:prstGeom>
          <a:noFill/>
        </p:spPr>
        <p:txBody>
          <a:bodyPr wrap="square" rtlCol="0">
            <a:spAutoFit/>
          </a:bodyPr>
          <a:lstStyle/>
          <a:p>
            <a:r>
              <a:rPr lang="en-GB" dirty="0"/>
              <a:t>The evaluation of the reliability of the methods according to the participants is shown in Fig. 6. From this, it can be concluded that the password is considered very or sufficiently secure by the majority and that most people consider it completely secure by Human Biometrics. But many are unaware of the level of security of certain methods</a:t>
            </a:r>
            <a:endParaRPr lang="hu-HU" dirty="0"/>
          </a:p>
        </p:txBody>
      </p:sp>
      <p:sp>
        <p:nvSpPr>
          <p:cNvPr id="63" name="TextBox 62">
            <a:extLst>
              <a:ext uri="{FF2B5EF4-FFF2-40B4-BE49-F238E27FC236}">
                <a16:creationId xmlns:a16="http://schemas.microsoft.com/office/drawing/2014/main" id="{EAEB8980-5EA0-443B-BED2-10CC54B7E32E}"/>
              </a:ext>
            </a:extLst>
          </p:cNvPr>
          <p:cNvSpPr txBox="1"/>
          <p:nvPr/>
        </p:nvSpPr>
        <p:spPr>
          <a:xfrm>
            <a:off x="11274829" y="14428411"/>
            <a:ext cx="3714624" cy="2031325"/>
          </a:xfrm>
          <a:prstGeom prst="rect">
            <a:avLst/>
          </a:prstGeom>
          <a:noFill/>
        </p:spPr>
        <p:txBody>
          <a:bodyPr wrap="square" rtlCol="0">
            <a:spAutoFit/>
          </a:bodyPr>
          <a:lstStyle/>
          <a:p>
            <a:r>
              <a:rPr lang="en-GB" dirty="0"/>
              <a:t>In the most commonly used application, however, almost half of the respondents indicated the password as the method used (Fig. 4), despite the fact that it is well known that this is the most frequently attacked procedure.</a:t>
            </a:r>
            <a:endParaRPr lang="hu-HU" dirty="0"/>
          </a:p>
        </p:txBody>
      </p:sp>
      <p:sp>
        <p:nvSpPr>
          <p:cNvPr id="64" name="TextBox 63">
            <a:extLst>
              <a:ext uri="{FF2B5EF4-FFF2-40B4-BE49-F238E27FC236}">
                <a16:creationId xmlns:a16="http://schemas.microsoft.com/office/drawing/2014/main" id="{01BF69D4-78C6-4392-AE84-1B9E965DD279}"/>
              </a:ext>
            </a:extLst>
          </p:cNvPr>
          <p:cNvSpPr txBox="1"/>
          <p:nvPr/>
        </p:nvSpPr>
        <p:spPr>
          <a:xfrm>
            <a:off x="11427229" y="8234875"/>
            <a:ext cx="3714624" cy="923330"/>
          </a:xfrm>
          <a:prstGeom prst="rect">
            <a:avLst/>
          </a:prstGeom>
          <a:noFill/>
        </p:spPr>
        <p:txBody>
          <a:bodyPr wrap="square" rtlCol="0">
            <a:spAutoFit/>
          </a:bodyPr>
          <a:lstStyle/>
          <a:p>
            <a:r>
              <a:rPr lang="en-GB" dirty="0"/>
              <a:t>It is also interesting to note that 95% of the participants did not receive any Cybersecurity training, see in Fig 2.</a:t>
            </a:r>
            <a:endParaRPr lang="hu-HU" dirty="0"/>
          </a:p>
        </p:txBody>
      </p:sp>
      <p:sp>
        <p:nvSpPr>
          <p:cNvPr id="4" name="TextBox 3">
            <a:extLst>
              <a:ext uri="{FF2B5EF4-FFF2-40B4-BE49-F238E27FC236}">
                <a16:creationId xmlns:a16="http://schemas.microsoft.com/office/drawing/2014/main" id="{34E0C5BE-FC1E-40FB-978E-5E82BC1823E5}"/>
              </a:ext>
            </a:extLst>
          </p:cNvPr>
          <p:cNvSpPr txBox="1"/>
          <p:nvPr/>
        </p:nvSpPr>
        <p:spPr>
          <a:xfrm>
            <a:off x="13213848" y="7674600"/>
            <a:ext cx="785477" cy="246221"/>
          </a:xfrm>
          <a:prstGeom prst="rect">
            <a:avLst/>
          </a:prstGeom>
          <a:noFill/>
        </p:spPr>
        <p:txBody>
          <a:bodyPr wrap="square" rtlCol="0">
            <a:spAutoFit/>
          </a:bodyPr>
          <a:lstStyle/>
          <a:p>
            <a:r>
              <a:rPr lang="en-GB" sz="1000" dirty="0"/>
              <a:t>Figure</a:t>
            </a:r>
            <a:r>
              <a:rPr lang="hu-HU" sz="1000" dirty="0"/>
              <a:t> 1.</a:t>
            </a:r>
          </a:p>
        </p:txBody>
      </p:sp>
      <p:sp>
        <p:nvSpPr>
          <p:cNvPr id="51" name="TextBox 50">
            <a:extLst>
              <a:ext uri="{FF2B5EF4-FFF2-40B4-BE49-F238E27FC236}">
                <a16:creationId xmlns:a16="http://schemas.microsoft.com/office/drawing/2014/main" id="{4C2256D5-F4C3-4DF8-B5A1-A47E1863CAB0}"/>
              </a:ext>
            </a:extLst>
          </p:cNvPr>
          <p:cNvSpPr txBox="1"/>
          <p:nvPr/>
        </p:nvSpPr>
        <p:spPr>
          <a:xfrm>
            <a:off x="9472727" y="9921369"/>
            <a:ext cx="785477" cy="246221"/>
          </a:xfrm>
          <a:prstGeom prst="rect">
            <a:avLst/>
          </a:prstGeom>
          <a:noFill/>
        </p:spPr>
        <p:txBody>
          <a:bodyPr wrap="square" rtlCol="0">
            <a:spAutoFit/>
          </a:bodyPr>
          <a:lstStyle/>
          <a:p>
            <a:r>
              <a:rPr lang="en-GB" sz="1000" dirty="0"/>
              <a:t>Figure</a:t>
            </a:r>
            <a:r>
              <a:rPr lang="hu-HU" sz="1000" dirty="0"/>
              <a:t> 2.</a:t>
            </a:r>
          </a:p>
        </p:txBody>
      </p:sp>
      <p:sp>
        <p:nvSpPr>
          <p:cNvPr id="54" name="TextBox 53">
            <a:extLst>
              <a:ext uri="{FF2B5EF4-FFF2-40B4-BE49-F238E27FC236}">
                <a16:creationId xmlns:a16="http://schemas.microsoft.com/office/drawing/2014/main" id="{9CAF71E8-B55C-4865-84BE-9E681410426E}"/>
              </a:ext>
            </a:extLst>
          </p:cNvPr>
          <p:cNvSpPr txBox="1"/>
          <p:nvPr/>
        </p:nvSpPr>
        <p:spPr>
          <a:xfrm>
            <a:off x="13286134" y="14122004"/>
            <a:ext cx="785477" cy="246221"/>
          </a:xfrm>
          <a:prstGeom prst="rect">
            <a:avLst/>
          </a:prstGeom>
          <a:noFill/>
        </p:spPr>
        <p:txBody>
          <a:bodyPr wrap="square" rtlCol="0">
            <a:spAutoFit/>
          </a:bodyPr>
          <a:lstStyle/>
          <a:p>
            <a:r>
              <a:rPr lang="en-GB" sz="1000" dirty="0"/>
              <a:t>Figure</a:t>
            </a:r>
            <a:r>
              <a:rPr lang="hu-HU" sz="1000" dirty="0"/>
              <a:t> 3.</a:t>
            </a:r>
          </a:p>
        </p:txBody>
      </p:sp>
      <p:sp>
        <p:nvSpPr>
          <p:cNvPr id="57" name="TextBox 56">
            <a:extLst>
              <a:ext uri="{FF2B5EF4-FFF2-40B4-BE49-F238E27FC236}">
                <a16:creationId xmlns:a16="http://schemas.microsoft.com/office/drawing/2014/main" id="{734651F4-9045-4B48-A584-62369DF3608F}"/>
              </a:ext>
            </a:extLst>
          </p:cNvPr>
          <p:cNvSpPr txBox="1"/>
          <p:nvPr/>
        </p:nvSpPr>
        <p:spPr>
          <a:xfrm>
            <a:off x="9499078" y="17702773"/>
            <a:ext cx="785477" cy="246221"/>
          </a:xfrm>
          <a:prstGeom prst="rect">
            <a:avLst/>
          </a:prstGeom>
          <a:noFill/>
        </p:spPr>
        <p:txBody>
          <a:bodyPr wrap="square" rtlCol="0">
            <a:spAutoFit/>
          </a:bodyPr>
          <a:lstStyle/>
          <a:p>
            <a:r>
              <a:rPr lang="en-GB" sz="1000" dirty="0"/>
              <a:t>Figure</a:t>
            </a:r>
            <a:r>
              <a:rPr lang="hu-HU" sz="1000" dirty="0"/>
              <a:t> 4.</a:t>
            </a:r>
          </a:p>
        </p:txBody>
      </p:sp>
      <p:sp>
        <p:nvSpPr>
          <p:cNvPr id="59" name="TextBox 58">
            <a:extLst>
              <a:ext uri="{FF2B5EF4-FFF2-40B4-BE49-F238E27FC236}">
                <a16:creationId xmlns:a16="http://schemas.microsoft.com/office/drawing/2014/main" id="{AB9BF2EA-1B0D-48A4-9C4B-579134965BCB}"/>
              </a:ext>
            </a:extLst>
          </p:cNvPr>
          <p:cNvSpPr txBox="1"/>
          <p:nvPr/>
        </p:nvSpPr>
        <p:spPr>
          <a:xfrm>
            <a:off x="12981334" y="20269191"/>
            <a:ext cx="785477" cy="246221"/>
          </a:xfrm>
          <a:prstGeom prst="rect">
            <a:avLst/>
          </a:prstGeom>
          <a:noFill/>
        </p:spPr>
        <p:txBody>
          <a:bodyPr wrap="square" rtlCol="0">
            <a:spAutoFit/>
          </a:bodyPr>
          <a:lstStyle/>
          <a:p>
            <a:r>
              <a:rPr lang="en-GB" sz="1000" dirty="0"/>
              <a:t>Figure</a:t>
            </a:r>
            <a:r>
              <a:rPr lang="hu-HU" sz="1000" dirty="0"/>
              <a:t> 5.</a:t>
            </a:r>
          </a:p>
        </p:txBody>
      </p:sp>
      <p:sp>
        <p:nvSpPr>
          <p:cNvPr id="62" name="TextBox 61">
            <a:extLst>
              <a:ext uri="{FF2B5EF4-FFF2-40B4-BE49-F238E27FC236}">
                <a16:creationId xmlns:a16="http://schemas.microsoft.com/office/drawing/2014/main" id="{37BC5D79-50A2-42AA-8AB6-DFC3140CFC41}"/>
              </a:ext>
            </a:extLst>
          </p:cNvPr>
          <p:cNvSpPr txBox="1"/>
          <p:nvPr/>
        </p:nvSpPr>
        <p:spPr>
          <a:xfrm>
            <a:off x="17049474" y="10770390"/>
            <a:ext cx="3233395" cy="246221"/>
          </a:xfrm>
          <a:prstGeom prst="rect">
            <a:avLst/>
          </a:prstGeom>
          <a:noFill/>
        </p:spPr>
        <p:txBody>
          <a:bodyPr wrap="square" rtlCol="0">
            <a:spAutoFit/>
          </a:bodyPr>
          <a:lstStyle/>
          <a:p>
            <a:r>
              <a:rPr lang="en-GB" sz="1000" dirty="0"/>
              <a:t>Figure</a:t>
            </a:r>
            <a:r>
              <a:rPr lang="hu-HU" sz="1000" dirty="0"/>
              <a:t> 6. </a:t>
            </a:r>
            <a:r>
              <a:rPr lang="en-GB" sz="1000" dirty="0"/>
              <a:t>Created</a:t>
            </a:r>
            <a:r>
              <a:rPr lang="hu-HU" sz="1000" dirty="0"/>
              <a:t> </a:t>
            </a:r>
            <a:r>
              <a:rPr lang="en-GB" sz="1000" dirty="0"/>
              <a:t>on</a:t>
            </a:r>
            <a:r>
              <a:rPr lang="hu-HU" sz="1000" dirty="0"/>
              <a:t> </a:t>
            </a:r>
            <a:r>
              <a:rPr lang="en-GB" sz="1000" dirty="0"/>
              <a:t>Online.visual-paradigm.com. 2020</a:t>
            </a:r>
            <a:r>
              <a:rPr lang="hu-HU" sz="1000" dirty="0"/>
              <a:t> </a:t>
            </a:r>
          </a:p>
        </p:txBody>
      </p:sp>
      <p:sp>
        <p:nvSpPr>
          <p:cNvPr id="65" name="TextBox 64">
            <a:extLst>
              <a:ext uri="{FF2B5EF4-FFF2-40B4-BE49-F238E27FC236}">
                <a16:creationId xmlns:a16="http://schemas.microsoft.com/office/drawing/2014/main" id="{BEB7039D-FD88-44F0-89F1-2DB82261E032}"/>
              </a:ext>
            </a:extLst>
          </p:cNvPr>
          <p:cNvSpPr txBox="1"/>
          <p:nvPr/>
        </p:nvSpPr>
        <p:spPr>
          <a:xfrm>
            <a:off x="20012444" y="15015516"/>
            <a:ext cx="785477" cy="246221"/>
          </a:xfrm>
          <a:prstGeom prst="rect">
            <a:avLst/>
          </a:prstGeom>
          <a:noFill/>
        </p:spPr>
        <p:txBody>
          <a:bodyPr wrap="square" rtlCol="0">
            <a:spAutoFit/>
          </a:bodyPr>
          <a:lstStyle/>
          <a:p>
            <a:r>
              <a:rPr lang="en-GB" sz="1000" dirty="0"/>
              <a:t>Figure</a:t>
            </a:r>
            <a:r>
              <a:rPr lang="hu-HU" sz="1000" dirty="0"/>
              <a:t> 7.</a:t>
            </a:r>
          </a:p>
        </p:txBody>
      </p:sp>
      <p:sp>
        <p:nvSpPr>
          <p:cNvPr id="66" name="TextBox 65">
            <a:extLst>
              <a:ext uri="{FF2B5EF4-FFF2-40B4-BE49-F238E27FC236}">
                <a16:creationId xmlns:a16="http://schemas.microsoft.com/office/drawing/2014/main" id="{3308B7AA-3F6B-476B-BCA4-86DC1B4DED77}"/>
              </a:ext>
            </a:extLst>
          </p:cNvPr>
          <p:cNvSpPr txBox="1"/>
          <p:nvPr/>
        </p:nvSpPr>
        <p:spPr>
          <a:xfrm>
            <a:off x="16563494" y="17690354"/>
            <a:ext cx="785477" cy="246221"/>
          </a:xfrm>
          <a:prstGeom prst="rect">
            <a:avLst/>
          </a:prstGeom>
          <a:noFill/>
        </p:spPr>
        <p:txBody>
          <a:bodyPr wrap="square" rtlCol="0">
            <a:spAutoFit/>
          </a:bodyPr>
          <a:lstStyle/>
          <a:p>
            <a:r>
              <a:rPr lang="en-GB" sz="1000" dirty="0"/>
              <a:t>Figure</a:t>
            </a:r>
            <a:r>
              <a:rPr lang="hu-HU" sz="1000" dirty="0"/>
              <a:t> 8.</a:t>
            </a:r>
          </a:p>
        </p:txBody>
      </p:sp>
      <p:sp>
        <p:nvSpPr>
          <p:cNvPr id="67" name="TextBox 66">
            <a:extLst>
              <a:ext uri="{FF2B5EF4-FFF2-40B4-BE49-F238E27FC236}">
                <a16:creationId xmlns:a16="http://schemas.microsoft.com/office/drawing/2014/main" id="{90626CB5-21FD-4383-A64A-23C8DF1C0D7A}"/>
              </a:ext>
            </a:extLst>
          </p:cNvPr>
          <p:cNvSpPr txBox="1"/>
          <p:nvPr/>
        </p:nvSpPr>
        <p:spPr>
          <a:xfrm>
            <a:off x="20152581" y="20308012"/>
            <a:ext cx="785477" cy="246221"/>
          </a:xfrm>
          <a:prstGeom prst="rect">
            <a:avLst/>
          </a:prstGeom>
          <a:noFill/>
        </p:spPr>
        <p:txBody>
          <a:bodyPr wrap="square" rtlCol="0">
            <a:spAutoFit/>
          </a:bodyPr>
          <a:lstStyle/>
          <a:p>
            <a:r>
              <a:rPr lang="en-GB" sz="1000" dirty="0"/>
              <a:t>Figure</a:t>
            </a:r>
            <a:r>
              <a:rPr lang="hu-HU" sz="1000" dirty="0"/>
              <a:t> 9.</a:t>
            </a:r>
          </a:p>
        </p:txBody>
      </p:sp>
    </p:spTree>
    <p:extLst>
      <p:ext uri="{BB962C8B-B14F-4D97-AF65-F5344CB8AC3E}">
        <p14:creationId xmlns:p14="http://schemas.microsoft.com/office/powerpoint/2010/main" val="2127555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664</TotalTime>
  <Words>1396</Words>
  <Application>Microsoft Office PowerPoint</Application>
  <PresentationFormat>Custom</PresentationFormat>
  <Paragraphs>86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Istvan Franko</dc:creator>
  <cp:lastModifiedBy>Istvan Franko</cp:lastModifiedBy>
  <cp:revision>46</cp:revision>
  <dcterms:created xsi:type="dcterms:W3CDTF">2020-05-18T10:31:33Z</dcterms:created>
  <dcterms:modified xsi:type="dcterms:W3CDTF">2020-05-30T17:40:36Z</dcterms:modified>
</cp:coreProperties>
</file>